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59" r:id="rId4"/>
    <p:sldId id="266" r:id="rId5"/>
    <p:sldId id="268" r:id="rId6"/>
    <p:sldId id="267" r:id="rId7"/>
    <p:sldId id="269" r:id="rId8"/>
    <p:sldId id="270" r:id="rId9"/>
    <p:sldId id="271" r:id="rId10"/>
    <p:sldId id="272" r:id="rId11"/>
    <p:sldId id="273" r:id="rId12"/>
    <p:sldId id="274" r:id="rId13"/>
    <p:sldId id="275" r:id="rId14"/>
    <p:sldId id="276"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14"/>
    <p:restoredTop sz="94681"/>
  </p:normalViewPr>
  <p:slideViewPr>
    <p:cSldViewPr snapToGrid="0" snapToObjects="1" showGuides="1">
      <p:cViewPr varScale="1">
        <p:scale>
          <a:sx n="92" d="100"/>
          <a:sy n="92" d="100"/>
        </p:scale>
        <p:origin x="64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C6F37-A5FE-394A-AB97-BC39FBBD8C9D}" type="datetimeFigureOut">
              <a:rPr lang="en-US" smtClean="0"/>
              <a:t>5/25/20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5E5A3-7120-0540-8EDF-8B44E83C2F85}" type="slidenum">
              <a:rPr lang="en-US" smtClean="0"/>
              <a:t>‹#›</a:t>
            </a:fld>
            <a:endParaRPr lang="en-US"/>
          </a:p>
        </p:txBody>
      </p:sp>
    </p:spTree>
    <p:extLst>
      <p:ext uri="{BB962C8B-B14F-4D97-AF65-F5344CB8AC3E}">
        <p14:creationId xmlns:p14="http://schemas.microsoft.com/office/powerpoint/2010/main" val="4274027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icrobe.u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planetmicrobe.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joined Dr. Hurwitz lab as a postdoctoral fellow, in an appointment that allowed me to pursue interdisciplinary research in the microbiome science and big data analytics. My current research focuses on the development of new tools to analyze massive metagenomics datasets, allowing me to leverage my expertise in microbial ecology, microbiology, and data sciences. Through these efforts, I am also involved in several projects to develop cyberinfrastructure for the microbiome sciences such as </a:t>
            </a:r>
            <a:r>
              <a:rPr lang="en-US" sz="1200" kern="1200" dirty="0" err="1">
                <a:solidFill>
                  <a:schemeClr val="tx1"/>
                </a:solidFill>
                <a:effectLst/>
                <a:latin typeface="+mn-lt"/>
                <a:ea typeface="+mn-ea"/>
                <a:cs typeface="+mn-cs"/>
              </a:rPr>
              <a:t>iMicrobe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hlinkClick r:id="rId3"/>
              </a:rPr>
              <a:t>https://imicrobe.us</a:t>
            </a:r>
            <a:r>
              <a:rPr lang="en-US" sz="1200" kern="1200" dirty="0">
                <a:solidFill>
                  <a:schemeClr val="tx1"/>
                </a:solidFill>
                <a:effectLst/>
                <a:latin typeface="+mn-lt"/>
                <a:ea typeface="+mn-ea"/>
                <a:cs typeface="+mn-cs"/>
              </a:rPr>
              <a:t>) and Planet Microbe (</a:t>
            </a:r>
            <a:r>
              <a:rPr lang="en-US" sz="1200" kern="1200" dirty="0">
                <a:solidFill>
                  <a:schemeClr val="tx1"/>
                </a:solidFill>
                <a:effectLst/>
                <a:latin typeface="+mn-lt"/>
                <a:ea typeface="+mn-ea"/>
                <a:cs typeface="+mn-cs"/>
                <a:hlinkClick r:id="rId4"/>
              </a:rPr>
              <a:t>https://planetmicrobe.org</a:t>
            </a:r>
            <a:r>
              <a:rPr lang="en-US" sz="1200" kern="1200" dirty="0">
                <a:solidFill>
                  <a:schemeClr val="tx1"/>
                </a:solidFill>
                <a:effectLst/>
                <a:latin typeface="+mn-lt"/>
                <a:ea typeface="+mn-ea"/>
                <a:cs typeface="+mn-cs"/>
              </a:rPr>
              <a:t>) to allow scientists to share their data, make data interoperable, and run large-scale analyses on connected supercomputing resources at </a:t>
            </a:r>
            <a:r>
              <a:rPr lang="en-US" sz="1200" kern="1200" dirty="0" err="1">
                <a:solidFill>
                  <a:schemeClr val="tx1"/>
                </a:solidFill>
                <a:effectLst/>
                <a:latin typeface="+mn-lt"/>
                <a:ea typeface="+mn-ea"/>
                <a:cs typeface="+mn-cs"/>
              </a:rPr>
              <a:t>CyVerse</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FCCAB114-1E51-1E4E-9E5C-27390F30FE6C}" type="slidenum">
              <a:rPr lang="en-US" smtClean="0"/>
              <a:t>2</a:t>
            </a:fld>
            <a:endParaRPr lang="en-US"/>
          </a:p>
        </p:txBody>
      </p:sp>
    </p:spTree>
    <p:extLst>
      <p:ext uri="{BB962C8B-B14F-4D97-AF65-F5344CB8AC3E}">
        <p14:creationId xmlns:p14="http://schemas.microsoft.com/office/powerpoint/2010/main" val="426119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03BD-FF23-A846-B87F-8C6DF0D9CB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554B8-6577-FD47-B5CD-0DB0CC9CF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BDBEEA-1C11-FA4A-8B0E-8A59211A70A6}"/>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5" name="Footer Placeholder 4">
            <a:extLst>
              <a:ext uri="{FF2B5EF4-FFF2-40B4-BE49-F238E27FC236}">
                <a16:creationId xmlns:a16="http://schemas.microsoft.com/office/drawing/2014/main" id="{9DC285A4-7591-5245-9AF7-715B981F3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653F5-386D-624B-8D26-E99676BCFFBA}"/>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50917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011D6-2280-CA4B-B3D4-03CFE9BBE8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6C7C5-24FE-EC42-8E58-B856193CF9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66391-E0A6-1747-85AB-CB13B6AC7398}"/>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5" name="Footer Placeholder 4">
            <a:extLst>
              <a:ext uri="{FF2B5EF4-FFF2-40B4-BE49-F238E27FC236}">
                <a16:creationId xmlns:a16="http://schemas.microsoft.com/office/drawing/2014/main" id="{69651ED6-1730-2444-86A4-CD4D002D4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632A1-52B1-2D4B-AC46-93247F90F21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99852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81EEFC-CE8B-AB40-8A04-5E0A100914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C54868-1571-EC4C-90B4-D76CEDF5B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ED48F-7689-834D-BE31-52BC7F7DA288}"/>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5" name="Footer Placeholder 4">
            <a:extLst>
              <a:ext uri="{FF2B5EF4-FFF2-40B4-BE49-F238E27FC236}">
                <a16:creationId xmlns:a16="http://schemas.microsoft.com/office/drawing/2014/main" id="{6C1C401A-E07E-B64B-B2E0-71FDC1C98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8928A-00D7-8B4B-9CB6-BBC59BC0E47E}"/>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51931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0275-F31B-794B-AD87-5E032FD8D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03B35-BF6A-5840-B85F-F40658341F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9FCEE-BF3A-294C-8470-1C3CAA8911C1}"/>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5" name="Footer Placeholder 4">
            <a:extLst>
              <a:ext uri="{FF2B5EF4-FFF2-40B4-BE49-F238E27FC236}">
                <a16:creationId xmlns:a16="http://schemas.microsoft.com/office/drawing/2014/main" id="{1FDE1209-8DE1-594E-B599-1F0A63374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A88E8-42F9-E044-8224-59CBBAD32E47}"/>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35864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4749-C77E-4E44-ABFA-8433458D1E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C21CF1-95A4-8945-A455-1E58E71E98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12274-8372-244A-AA49-E5D1B8C586EA}"/>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5" name="Footer Placeholder 4">
            <a:extLst>
              <a:ext uri="{FF2B5EF4-FFF2-40B4-BE49-F238E27FC236}">
                <a16:creationId xmlns:a16="http://schemas.microsoft.com/office/drawing/2014/main" id="{187976B8-E1DA-A84B-9D4A-46A368319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9CB56-DD44-E643-B438-D5F330E1AF60}"/>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13031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42F9-427A-034D-A928-F3F1A1BF9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9BA62-D7CA-484B-AD20-E4B1C8A787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23C2AA-204F-FB4D-9D8B-5E314FD6F0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A6C70E-BE3D-4648-8B24-E151D46DD155}"/>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6" name="Footer Placeholder 5">
            <a:extLst>
              <a:ext uri="{FF2B5EF4-FFF2-40B4-BE49-F238E27FC236}">
                <a16:creationId xmlns:a16="http://schemas.microsoft.com/office/drawing/2014/main" id="{0DFD1A65-C96F-CA4E-91B7-3CA0DC40D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F1E1B-1EAC-0C48-B04E-E9240A5D34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121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AB6-3325-DF41-A51A-93CC6869F5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2D70BA-7FCA-7C45-BED3-DD644B7C2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7B8373-2355-E143-AB0A-44205D29C7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F64A4-1F5E-804E-B931-4D7F8EC78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C959A-7C13-6746-A7C6-A15ED4CB0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DAD4AA-1D58-DB4F-BA83-51B62110E6BE}"/>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8" name="Footer Placeholder 7">
            <a:extLst>
              <a:ext uri="{FF2B5EF4-FFF2-40B4-BE49-F238E27FC236}">
                <a16:creationId xmlns:a16="http://schemas.microsoft.com/office/drawing/2014/main" id="{BA539410-C741-DA4D-A3DE-FB3D6C8206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C368ED-FD71-274B-A662-4EFD9EBE34A8}"/>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42000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40F6-E9A0-CE40-85FD-A68883007F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580694-6458-D742-8D72-F2AF5B554868}"/>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4" name="Footer Placeholder 3">
            <a:extLst>
              <a:ext uri="{FF2B5EF4-FFF2-40B4-BE49-F238E27FC236}">
                <a16:creationId xmlns:a16="http://schemas.microsoft.com/office/drawing/2014/main" id="{6693BDE5-A70E-1147-8632-82F945E1C9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227134-185F-C74A-A002-F3EEBA8DA55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57377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E64050-EACF-BC4B-ADF5-F3FD9904C44D}"/>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3" name="Footer Placeholder 2">
            <a:extLst>
              <a:ext uri="{FF2B5EF4-FFF2-40B4-BE49-F238E27FC236}">
                <a16:creationId xmlns:a16="http://schemas.microsoft.com/office/drawing/2014/main" id="{4A9B9D8B-C172-7F46-A6AB-D8FD9EFFDA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51B59C-D3BB-C04D-B307-6F7C20F84C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6898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7A15-0E61-CF4C-8426-6389EE631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C7C199-A669-734A-B10D-6F226D34A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D9F87F-A241-E846-8E5C-7724F2C1B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3FAF1-F6C4-914D-90A0-E9107C1756BC}"/>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6" name="Footer Placeholder 5">
            <a:extLst>
              <a:ext uri="{FF2B5EF4-FFF2-40B4-BE49-F238E27FC236}">
                <a16:creationId xmlns:a16="http://schemas.microsoft.com/office/drawing/2014/main" id="{3A125695-9E0E-3643-A1D4-B76322906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061E6-3C11-3040-A31F-4E91E7AFC9D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16493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A45A-BA44-DE4E-AE2C-C0AC8A82F8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8C19CC-9057-D748-8945-6D12B0D31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2069F-B24C-A64B-A555-45FCCC623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99032-900A-724D-AE96-4A97565D716A}"/>
              </a:ext>
            </a:extLst>
          </p:cNvPr>
          <p:cNvSpPr>
            <a:spLocks noGrp="1"/>
          </p:cNvSpPr>
          <p:nvPr>
            <p:ph type="dt" sz="half" idx="10"/>
          </p:nvPr>
        </p:nvSpPr>
        <p:spPr/>
        <p:txBody>
          <a:bodyPr/>
          <a:lstStyle/>
          <a:p>
            <a:fld id="{5941DFD8-31FC-CF45-8AF8-C445C89632DF}" type="datetimeFigureOut">
              <a:rPr lang="en-US" smtClean="0"/>
              <a:t>5/25/20</a:t>
            </a:fld>
            <a:endParaRPr lang="en-US"/>
          </a:p>
        </p:txBody>
      </p:sp>
      <p:sp>
        <p:nvSpPr>
          <p:cNvPr id="6" name="Footer Placeholder 5">
            <a:extLst>
              <a:ext uri="{FF2B5EF4-FFF2-40B4-BE49-F238E27FC236}">
                <a16:creationId xmlns:a16="http://schemas.microsoft.com/office/drawing/2014/main" id="{5DF46E23-16FE-3245-863B-6183CB3BF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3B3F1-6583-6F46-BB2E-428E1E7D272B}"/>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4260788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6AD14-4D6E-8E4C-BD44-396416C5F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DFB5FD-11B2-7443-A223-38E8CC01D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2F761-AC5B-D744-88F3-3D9A4B8AC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1DFD8-31FC-CF45-8AF8-C445C89632DF}" type="datetimeFigureOut">
              <a:rPr lang="en-US" smtClean="0"/>
              <a:t>5/25/20</a:t>
            </a:fld>
            <a:endParaRPr lang="en-US"/>
          </a:p>
        </p:txBody>
      </p:sp>
      <p:sp>
        <p:nvSpPr>
          <p:cNvPr id="5" name="Footer Placeholder 4">
            <a:extLst>
              <a:ext uri="{FF2B5EF4-FFF2-40B4-BE49-F238E27FC236}">
                <a16:creationId xmlns:a16="http://schemas.microsoft.com/office/drawing/2014/main" id="{893F773B-7D2A-4244-97C4-D775B76E00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AECDC3-80B5-214A-9A32-BD3320709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BA864-DEB9-874F-86CD-6B7CB99996AF}" type="slidenum">
              <a:rPr lang="en-US" smtClean="0"/>
              <a:t>‹#›</a:t>
            </a:fld>
            <a:endParaRPr lang="en-US"/>
          </a:p>
        </p:txBody>
      </p:sp>
    </p:spTree>
    <p:extLst>
      <p:ext uri="{BB962C8B-B14F-4D97-AF65-F5344CB8AC3E}">
        <p14:creationId xmlns:p14="http://schemas.microsoft.com/office/powerpoint/2010/main" val="2023606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blast.ncbi.nlm.nih.gov/Blast.cgi?PAGE=Protein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tara-oceans.mio.osupytheas.fr/ocean-gene-atlas/"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ncbi.nlm.nih.gov/nuccore" TargetMode="Externa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png"/><Relationship Id="rId10" Type="http://schemas.openxmlformats.org/officeDocument/2006/relationships/hyperlink" Target="https://blast.ncbi.nlm.nih.gov/Blast.cgi" TargetMode="External"/><Relationship Id="rId4" Type="http://schemas.openxmlformats.org/officeDocument/2006/relationships/image" Target="../media/image1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opal.biology.gatech.edu/GeneMark/heuristic_gmhmmp.cgi"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8236AB5-AE68-1847-96F4-7C85F8088FFC}"/>
              </a:ext>
            </a:extLst>
          </p:cNvPr>
          <p:cNvSpPr>
            <a:spLocks noGrp="1"/>
          </p:cNvSpPr>
          <p:nvPr>
            <p:ph type="subTitle" idx="1"/>
          </p:nvPr>
        </p:nvSpPr>
        <p:spPr>
          <a:xfrm>
            <a:off x="1524000" y="4347837"/>
            <a:ext cx="9144000" cy="1073731"/>
          </a:xfrm>
        </p:spPr>
        <p:txBody>
          <a:bodyPr>
            <a:normAutofit/>
          </a:bodyPr>
          <a:lstStyle/>
          <a:p>
            <a:r>
              <a:rPr lang="en-US" sz="3200" dirty="0"/>
              <a:t>A. </a:t>
            </a:r>
            <a:r>
              <a:rPr lang="en-US" sz="3200" dirty="0" err="1"/>
              <a:t>Ponsero</a:t>
            </a:r>
            <a:r>
              <a:rPr lang="en-US" sz="3200" dirty="0"/>
              <a:t>  - DSF introduction</a:t>
            </a:r>
          </a:p>
        </p:txBody>
      </p:sp>
      <p:pic>
        <p:nvPicPr>
          <p:cNvPr id="4" name="Graphic 3">
            <a:extLst>
              <a:ext uri="{FF2B5EF4-FFF2-40B4-BE49-F238E27FC236}">
                <a16:creationId xmlns:a16="http://schemas.microsoft.com/office/drawing/2014/main" id="{C8A87441-3B5D-5D4B-9B0B-757B52C4B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6272" y="4995668"/>
            <a:ext cx="2275728" cy="2275728"/>
          </a:xfrm>
          <a:prstGeom prst="rect">
            <a:avLst/>
          </a:prstGeom>
        </p:spPr>
      </p:pic>
      <p:pic>
        <p:nvPicPr>
          <p:cNvPr id="7" name="Picture 4" descr="Visualizing the genetic distance among marine viral communities using Libra. Similarities between samples from 43 TOV from the 2009–2012 Tara Oceans Expedition. Lines (edges) between samples represent the similarity and are colored and thickened accordingly. Lines with insignificant similarity (less than 30%) are removed. Each of the sample names is color coded by Longhurst Province. Inner circles show temperature ranges. Sample names show the temperature range, station, and depth as indicated on the legend. The analysis is performed using Libra (k = 20, Logarithmic weighting, and Cosine Similarity).">
            <a:extLst>
              <a:ext uri="{FF2B5EF4-FFF2-40B4-BE49-F238E27FC236}">
                <a16:creationId xmlns:a16="http://schemas.microsoft.com/office/drawing/2014/main" id="{D451DF94-C463-1041-B1E1-D86D1568FB9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66000"/>
                    </a14:imgEffect>
                  </a14:imgLayer>
                </a14:imgProps>
              </a:ext>
              <a:ext uri="{28A0092B-C50C-407E-A947-70E740481C1C}">
                <a14:useLocalDpi xmlns:a14="http://schemas.microsoft.com/office/drawing/2010/main" val="0"/>
              </a:ext>
            </a:extLst>
          </a:blip>
          <a:srcRect t="10145"/>
          <a:stretch/>
        </p:blipFill>
        <p:spPr bwMode="auto">
          <a:xfrm>
            <a:off x="4534677" y="609397"/>
            <a:ext cx="3122645" cy="335120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ésultat de recherche d'images pour &quot;university of arizona logo&quot;">
            <a:extLst>
              <a:ext uri="{FF2B5EF4-FFF2-40B4-BE49-F238E27FC236}">
                <a16:creationId xmlns:a16="http://schemas.microsoft.com/office/drawing/2014/main" id="{C0E52AC0-E977-FC4F-88D7-21DFBB129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824" y="5509085"/>
            <a:ext cx="1255493" cy="117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872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3" name="Picture 2">
            <a:extLst>
              <a:ext uri="{FF2B5EF4-FFF2-40B4-BE49-F238E27FC236}">
                <a16:creationId xmlns:a16="http://schemas.microsoft.com/office/drawing/2014/main" id="{57BA4C6F-1909-C249-9FA6-B395F33E3C18}"/>
              </a:ext>
            </a:extLst>
          </p:cNvPr>
          <p:cNvPicPr>
            <a:picLocks noChangeAspect="1"/>
          </p:cNvPicPr>
          <p:nvPr/>
        </p:nvPicPr>
        <p:blipFill>
          <a:blip r:embed="rId4"/>
          <a:stretch>
            <a:fillRect/>
          </a:stretch>
        </p:blipFill>
        <p:spPr>
          <a:xfrm>
            <a:off x="6205122" y="1102013"/>
            <a:ext cx="5500813" cy="3179041"/>
          </a:xfrm>
          <a:prstGeom prst="rect">
            <a:avLst/>
          </a:prstGeom>
        </p:spPr>
      </p:pic>
      <p:sp>
        <p:nvSpPr>
          <p:cNvPr id="10" name="TextBox 9">
            <a:extLst>
              <a:ext uri="{FF2B5EF4-FFF2-40B4-BE49-F238E27FC236}">
                <a16:creationId xmlns:a16="http://schemas.microsoft.com/office/drawing/2014/main" id="{5C7A1192-6844-C34F-8581-71CF364B5833}"/>
              </a:ext>
            </a:extLst>
          </p:cNvPr>
          <p:cNvSpPr txBox="1"/>
          <p:nvPr/>
        </p:nvSpPr>
        <p:spPr>
          <a:xfrm>
            <a:off x="471053" y="167467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11" name="Straight Arrow Connector 10">
            <a:extLst>
              <a:ext uri="{FF2B5EF4-FFF2-40B4-BE49-F238E27FC236}">
                <a16:creationId xmlns:a16="http://schemas.microsoft.com/office/drawing/2014/main" id="{0FE828C9-A07C-EE46-8408-36CC4C862C0E}"/>
              </a:ext>
            </a:extLst>
          </p:cNvPr>
          <p:cNvCxnSpPr/>
          <p:nvPr/>
        </p:nvCxnSpPr>
        <p:spPr>
          <a:xfrm>
            <a:off x="4862945" y="241069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608A195B-BA42-6F48-B532-9623AED3A7ED}"/>
              </a:ext>
            </a:extLst>
          </p:cNvPr>
          <p:cNvSpPr/>
          <p:nvPr/>
        </p:nvSpPr>
        <p:spPr>
          <a:xfrm>
            <a:off x="1025236" y="5112327"/>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ORFs did the algorithm identify in our sequence?</a:t>
            </a:r>
          </a:p>
        </p:txBody>
      </p:sp>
    </p:spTree>
    <p:extLst>
      <p:ext uri="{BB962C8B-B14F-4D97-AF65-F5344CB8AC3E}">
        <p14:creationId xmlns:p14="http://schemas.microsoft.com/office/powerpoint/2010/main" val="78089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8" name="Rectangle 7">
            <a:extLst>
              <a:ext uri="{FF2B5EF4-FFF2-40B4-BE49-F238E27FC236}">
                <a16:creationId xmlns:a16="http://schemas.microsoft.com/office/drawing/2014/main" id="{608A195B-BA42-6F48-B532-9623AED3A7ED}"/>
              </a:ext>
            </a:extLst>
          </p:cNvPr>
          <p:cNvSpPr/>
          <p:nvPr/>
        </p:nvSpPr>
        <p:spPr>
          <a:xfrm>
            <a:off x="1025236" y="4322617"/>
            <a:ext cx="10141527" cy="17872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Let’s use </a:t>
            </a:r>
            <a:r>
              <a:rPr lang="en-US" dirty="0">
                <a:hlinkClick r:id="rId4"/>
              </a:rPr>
              <a:t>BlastP</a:t>
            </a:r>
            <a:r>
              <a:rPr lang="en-US" dirty="0"/>
              <a:t> against the NCBI protein database to infer some functions from the putative proteins</a:t>
            </a:r>
          </a:p>
          <a:p>
            <a:endParaRPr lang="en-US" dirty="0"/>
          </a:p>
          <a:p>
            <a:r>
              <a:rPr lang="en-US" dirty="0"/>
              <a:t>Run </a:t>
            </a:r>
            <a:r>
              <a:rPr lang="en-US" dirty="0" err="1"/>
              <a:t>BlastP</a:t>
            </a:r>
            <a:r>
              <a:rPr lang="en-US" dirty="0"/>
              <a:t> against the "Reference proteins (</a:t>
            </a:r>
            <a:r>
              <a:rPr lang="en-US" dirty="0" err="1"/>
              <a:t>RefSeq_protein</a:t>
            </a:r>
            <a:r>
              <a:rPr lang="en-US" dirty="0"/>
              <a:t>)" database. </a:t>
            </a:r>
          </a:p>
          <a:p>
            <a:endParaRPr lang="en-US" dirty="0"/>
          </a:p>
          <a:p>
            <a:r>
              <a:rPr lang="en-US" dirty="0"/>
              <a:t>Browse the results for each of the putative proteins.</a:t>
            </a:r>
          </a:p>
        </p:txBody>
      </p:sp>
      <p:sp>
        <p:nvSpPr>
          <p:cNvPr id="4" name="TextBox 3">
            <a:extLst>
              <a:ext uri="{FF2B5EF4-FFF2-40B4-BE49-F238E27FC236}">
                <a16:creationId xmlns:a16="http://schemas.microsoft.com/office/drawing/2014/main" id="{1896149B-E6C2-5440-A714-31F03281BA34}"/>
              </a:ext>
            </a:extLst>
          </p:cNvPr>
          <p:cNvSpPr txBox="1"/>
          <p:nvPr/>
        </p:nvSpPr>
        <p:spPr>
          <a:xfrm>
            <a:off x="207817" y="1619256"/>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5"/>
          <a:stretch>
            <a:fillRect/>
          </a:stretch>
        </p:blipFill>
        <p:spPr>
          <a:xfrm>
            <a:off x="7199906" y="1316182"/>
            <a:ext cx="3922407" cy="2112818"/>
          </a:xfrm>
          <a:prstGeom prst="rect">
            <a:avLst/>
          </a:prstGeom>
        </p:spPr>
      </p:pic>
      <p:cxnSp>
        <p:nvCxnSpPr>
          <p:cNvPr id="9" name="Straight Arrow Connector 8">
            <a:extLst>
              <a:ext uri="{FF2B5EF4-FFF2-40B4-BE49-F238E27FC236}">
                <a16:creationId xmlns:a16="http://schemas.microsoft.com/office/drawing/2014/main" id="{3693827E-FE09-064B-A9BC-90B2720DAA1B}"/>
              </a:ext>
            </a:extLst>
          </p:cNvPr>
          <p:cNvCxnSpPr/>
          <p:nvPr/>
        </p:nvCxnSpPr>
        <p:spPr>
          <a:xfrm>
            <a:off x="5223164" y="2382982"/>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012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4" name="TextBox 3">
            <a:extLst>
              <a:ext uri="{FF2B5EF4-FFF2-40B4-BE49-F238E27FC236}">
                <a16:creationId xmlns:a16="http://schemas.microsoft.com/office/drawing/2014/main" id="{1896149B-E6C2-5440-A714-31F03281BA34}"/>
              </a:ext>
            </a:extLst>
          </p:cNvPr>
          <p:cNvSpPr txBox="1"/>
          <p:nvPr/>
        </p:nvSpPr>
        <p:spPr>
          <a:xfrm>
            <a:off x="207817" y="1619256"/>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4"/>
          <a:stretch>
            <a:fillRect/>
          </a:stretch>
        </p:blipFill>
        <p:spPr>
          <a:xfrm>
            <a:off x="7199906" y="1316182"/>
            <a:ext cx="3922407" cy="2112818"/>
          </a:xfrm>
          <a:prstGeom prst="rect">
            <a:avLst/>
          </a:prstGeom>
        </p:spPr>
      </p:pic>
      <p:cxnSp>
        <p:nvCxnSpPr>
          <p:cNvPr id="9" name="Straight Arrow Connector 8">
            <a:extLst>
              <a:ext uri="{FF2B5EF4-FFF2-40B4-BE49-F238E27FC236}">
                <a16:creationId xmlns:a16="http://schemas.microsoft.com/office/drawing/2014/main" id="{3693827E-FE09-064B-A9BC-90B2720DAA1B}"/>
              </a:ext>
            </a:extLst>
          </p:cNvPr>
          <p:cNvCxnSpPr/>
          <p:nvPr/>
        </p:nvCxnSpPr>
        <p:spPr>
          <a:xfrm>
            <a:off x="5223164" y="2382982"/>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CEE9BC59-0951-1744-9FC8-E661B87F89FB}"/>
              </a:ext>
            </a:extLst>
          </p:cNvPr>
          <p:cNvSpPr/>
          <p:nvPr/>
        </p:nvSpPr>
        <p:spPr>
          <a:xfrm>
            <a:off x="1025236" y="4239491"/>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type of functions did we identify? Is it surprising?</a:t>
            </a:r>
          </a:p>
        </p:txBody>
      </p:sp>
    </p:spTree>
    <p:extLst>
      <p:ext uri="{BB962C8B-B14F-4D97-AF65-F5344CB8AC3E}">
        <p14:creationId xmlns:p14="http://schemas.microsoft.com/office/powerpoint/2010/main" val="319607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0" name="Rectangle 9">
            <a:extLst>
              <a:ext uri="{FF2B5EF4-FFF2-40B4-BE49-F238E27FC236}">
                <a16:creationId xmlns:a16="http://schemas.microsoft.com/office/drawing/2014/main" id="{CEE9BC59-0951-1744-9FC8-E661B87F89FB}"/>
              </a:ext>
            </a:extLst>
          </p:cNvPr>
          <p:cNvSpPr/>
          <p:nvPr/>
        </p:nvSpPr>
        <p:spPr>
          <a:xfrm>
            <a:off x="1842655" y="5666509"/>
            <a:ext cx="8049490" cy="7065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Select the Top 10 hits for this protein and look at the result as a "Distance tree".</a:t>
            </a:r>
          </a:p>
        </p:txBody>
      </p:sp>
      <p:sp>
        <p:nvSpPr>
          <p:cNvPr id="3" name="Rectangle 2">
            <a:extLst>
              <a:ext uri="{FF2B5EF4-FFF2-40B4-BE49-F238E27FC236}">
                <a16:creationId xmlns:a16="http://schemas.microsoft.com/office/drawing/2014/main" id="{374744D9-E250-C744-AAF5-5D13BE216221}"/>
              </a:ext>
            </a:extLst>
          </p:cNvPr>
          <p:cNvSpPr/>
          <p:nvPr/>
        </p:nvSpPr>
        <p:spPr>
          <a:xfrm>
            <a:off x="374073" y="1136072"/>
            <a:ext cx="6650182" cy="623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Let’s take a closer look at the protein nb4 'gene_4’. </a:t>
            </a:r>
          </a:p>
        </p:txBody>
      </p:sp>
      <p:pic>
        <p:nvPicPr>
          <p:cNvPr id="7" name="Picture 6">
            <a:extLst>
              <a:ext uri="{FF2B5EF4-FFF2-40B4-BE49-F238E27FC236}">
                <a16:creationId xmlns:a16="http://schemas.microsoft.com/office/drawing/2014/main" id="{FF9DA95B-BCA5-1346-88AD-6AED5729BAAC}"/>
              </a:ext>
            </a:extLst>
          </p:cNvPr>
          <p:cNvPicPr>
            <a:picLocks noChangeAspect="1"/>
          </p:cNvPicPr>
          <p:nvPr/>
        </p:nvPicPr>
        <p:blipFill>
          <a:blip r:embed="rId4"/>
          <a:stretch>
            <a:fillRect/>
          </a:stretch>
        </p:blipFill>
        <p:spPr>
          <a:xfrm>
            <a:off x="1371600" y="2170029"/>
            <a:ext cx="9670473" cy="3143676"/>
          </a:xfrm>
          <a:prstGeom prst="rect">
            <a:avLst/>
          </a:prstGeom>
        </p:spPr>
      </p:pic>
    </p:spTree>
    <p:extLst>
      <p:ext uri="{BB962C8B-B14F-4D97-AF65-F5344CB8AC3E}">
        <p14:creationId xmlns:p14="http://schemas.microsoft.com/office/powerpoint/2010/main" val="2139349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Where can this sequence be found?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4" name="Picture 3">
            <a:extLst>
              <a:ext uri="{FF2B5EF4-FFF2-40B4-BE49-F238E27FC236}">
                <a16:creationId xmlns:a16="http://schemas.microsoft.com/office/drawing/2014/main" id="{8F1B71E3-8826-924C-A6EC-EF20E73BB285}"/>
              </a:ext>
            </a:extLst>
          </p:cNvPr>
          <p:cNvPicPr>
            <a:picLocks noChangeAspect="1"/>
          </p:cNvPicPr>
          <p:nvPr/>
        </p:nvPicPr>
        <p:blipFill>
          <a:blip r:embed="rId4"/>
          <a:stretch>
            <a:fillRect/>
          </a:stretch>
        </p:blipFill>
        <p:spPr>
          <a:xfrm>
            <a:off x="6996545" y="1432458"/>
            <a:ext cx="4862946" cy="2443712"/>
          </a:xfrm>
          <a:prstGeom prst="rect">
            <a:avLst/>
          </a:prstGeom>
        </p:spPr>
      </p:pic>
      <p:sp>
        <p:nvSpPr>
          <p:cNvPr id="7" name="TextBox 6">
            <a:extLst>
              <a:ext uri="{FF2B5EF4-FFF2-40B4-BE49-F238E27FC236}">
                <a16:creationId xmlns:a16="http://schemas.microsoft.com/office/drawing/2014/main" id="{9024B96F-B3BC-DB41-8B48-3FA375405BDD}"/>
              </a:ext>
            </a:extLst>
          </p:cNvPr>
          <p:cNvSpPr txBox="1"/>
          <p:nvPr/>
        </p:nvSpPr>
        <p:spPr>
          <a:xfrm>
            <a:off x="207817" y="1859340"/>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cxnSp>
        <p:nvCxnSpPr>
          <p:cNvPr id="8" name="Straight Arrow Connector 7">
            <a:extLst>
              <a:ext uri="{FF2B5EF4-FFF2-40B4-BE49-F238E27FC236}">
                <a16:creationId xmlns:a16="http://schemas.microsoft.com/office/drawing/2014/main" id="{96A40CA0-E19B-6146-8C56-A5E49A35655F}"/>
              </a:ext>
            </a:extLst>
          </p:cNvPr>
          <p:cNvCxnSpPr/>
          <p:nvPr/>
        </p:nvCxnSpPr>
        <p:spPr>
          <a:xfrm>
            <a:off x="5223164" y="2623066"/>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D0EBFC8-B19B-684A-AFFB-580C871B8EF3}"/>
              </a:ext>
            </a:extLst>
          </p:cNvPr>
          <p:cNvSpPr/>
          <p:nvPr/>
        </p:nvSpPr>
        <p:spPr>
          <a:xfrm>
            <a:off x="1413163" y="4752108"/>
            <a:ext cx="9628909" cy="12884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Let’s explore the distribution and abundance of this gene in ecosystems using the </a:t>
            </a:r>
            <a:r>
              <a:rPr lang="en-US" dirty="0">
                <a:hlinkClick r:id="rId5"/>
              </a:rPr>
              <a:t>Ocean Gene Atlas</a:t>
            </a:r>
            <a:r>
              <a:rPr lang="en-US" dirty="0"/>
              <a:t>.</a:t>
            </a:r>
          </a:p>
          <a:p>
            <a:endParaRPr lang="en-US" dirty="0"/>
          </a:p>
          <a:p>
            <a:r>
              <a:rPr lang="en-US" dirty="0"/>
              <a:t>Using the 'gene_4' as input, query the "OM-RGCv1 - Tara Ocean Microbiome" database. </a:t>
            </a:r>
          </a:p>
        </p:txBody>
      </p:sp>
    </p:spTree>
    <p:extLst>
      <p:ext uri="{BB962C8B-B14F-4D97-AF65-F5344CB8AC3E}">
        <p14:creationId xmlns:p14="http://schemas.microsoft.com/office/powerpoint/2010/main" val="103111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Where can this sequence be found?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4" name="Picture 3">
            <a:extLst>
              <a:ext uri="{FF2B5EF4-FFF2-40B4-BE49-F238E27FC236}">
                <a16:creationId xmlns:a16="http://schemas.microsoft.com/office/drawing/2014/main" id="{8F1B71E3-8826-924C-A6EC-EF20E73BB285}"/>
              </a:ext>
            </a:extLst>
          </p:cNvPr>
          <p:cNvPicPr>
            <a:picLocks noChangeAspect="1"/>
          </p:cNvPicPr>
          <p:nvPr/>
        </p:nvPicPr>
        <p:blipFill>
          <a:blip r:embed="rId4"/>
          <a:stretch>
            <a:fillRect/>
          </a:stretch>
        </p:blipFill>
        <p:spPr>
          <a:xfrm>
            <a:off x="6996545" y="1432458"/>
            <a:ext cx="4862946" cy="2443712"/>
          </a:xfrm>
          <a:prstGeom prst="rect">
            <a:avLst/>
          </a:prstGeom>
        </p:spPr>
      </p:pic>
      <p:sp>
        <p:nvSpPr>
          <p:cNvPr id="7" name="TextBox 6">
            <a:extLst>
              <a:ext uri="{FF2B5EF4-FFF2-40B4-BE49-F238E27FC236}">
                <a16:creationId xmlns:a16="http://schemas.microsoft.com/office/drawing/2014/main" id="{9024B96F-B3BC-DB41-8B48-3FA375405BDD}"/>
              </a:ext>
            </a:extLst>
          </p:cNvPr>
          <p:cNvSpPr txBox="1"/>
          <p:nvPr/>
        </p:nvSpPr>
        <p:spPr>
          <a:xfrm>
            <a:off x="207817" y="1859340"/>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cxnSp>
        <p:nvCxnSpPr>
          <p:cNvPr id="8" name="Straight Arrow Connector 7">
            <a:extLst>
              <a:ext uri="{FF2B5EF4-FFF2-40B4-BE49-F238E27FC236}">
                <a16:creationId xmlns:a16="http://schemas.microsoft.com/office/drawing/2014/main" id="{96A40CA0-E19B-6146-8C56-A5E49A35655F}"/>
              </a:ext>
            </a:extLst>
          </p:cNvPr>
          <p:cNvCxnSpPr/>
          <p:nvPr/>
        </p:nvCxnSpPr>
        <p:spPr>
          <a:xfrm>
            <a:off x="5223164" y="2623066"/>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D0EBFC8-B19B-684A-AFFB-580C871B8EF3}"/>
              </a:ext>
            </a:extLst>
          </p:cNvPr>
          <p:cNvSpPr/>
          <p:nvPr/>
        </p:nvSpPr>
        <p:spPr>
          <a:xfrm>
            <a:off x="1281545" y="4849090"/>
            <a:ext cx="9628909" cy="1288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this gene can be found in the ocean? Mostly found at the surface or deep in the sea ? </a:t>
            </a:r>
          </a:p>
          <a:p>
            <a:pPr algn="ctr"/>
            <a:endParaRPr lang="en-US" dirty="0"/>
          </a:p>
          <a:p>
            <a:pPr algn="ctr"/>
            <a:r>
              <a:rPr lang="en-US" dirty="0"/>
              <a:t>Does that make sense from what we know about this gene ?</a:t>
            </a:r>
          </a:p>
        </p:txBody>
      </p:sp>
    </p:spTree>
    <p:extLst>
      <p:ext uri="{BB962C8B-B14F-4D97-AF65-F5344CB8AC3E}">
        <p14:creationId xmlns:p14="http://schemas.microsoft.com/office/powerpoint/2010/main" val="3333745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About us</a:t>
            </a:r>
          </a:p>
        </p:txBody>
      </p:sp>
      <p:pic>
        <p:nvPicPr>
          <p:cNvPr id="87" name="Picture 86">
            <a:extLst>
              <a:ext uri="{FF2B5EF4-FFF2-40B4-BE49-F238E27FC236}">
                <a16:creationId xmlns:a16="http://schemas.microsoft.com/office/drawing/2014/main" id="{1D487615-C705-A246-A921-1573EE42C99D}"/>
              </a:ext>
            </a:extLst>
          </p:cNvPr>
          <p:cNvPicPr>
            <a:picLocks noChangeAspect="1"/>
          </p:cNvPicPr>
          <p:nvPr/>
        </p:nvPicPr>
        <p:blipFill rotWithShape="1">
          <a:blip r:embed="rId3"/>
          <a:srcRect l="21613" r="13527"/>
          <a:stretch/>
        </p:blipFill>
        <p:spPr>
          <a:xfrm>
            <a:off x="6234550" y="720436"/>
            <a:ext cx="5971309" cy="6137564"/>
          </a:xfrm>
          <a:prstGeom prst="rect">
            <a:avLst/>
          </a:prstGeom>
        </p:spPr>
      </p:pic>
      <p:pic>
        <p:nvPicPr>
          <p:cNvPr id="89" name="Graphic 88">
            <a:extLst>
              <a:ext uri="{FF2B5EF4-FFF2-40B4-BE49-F238E27FC236}">
                <a16:creationId xmlns:a16="http://schemas.microsoft.com/office/drawing/2014/main" id="{0440AEAA-E5C7-BC47-A548-DF901C461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4136" y="-213286"/>
            <a:ext cx="1137864" cy="1137864"/>
          </a:xfrm>
          <a:prstGeom prst="rect">
            <a:avLst/>
          </a:prstGeom>
        </p:spPr>
      </p:pic>
      <p:pic>
        <p:nvPicPr>
          <p:cNvPr id="90" name="Picture 89">
            <a:extLst>
              <a:ext uri="{FF2B5EF4-FFF2-40B4-BE49-F238E27FC236}">
                <a16:creationId xmlns:a16="http://schemas.microsoft.com/office/drawing/2014/main" id="{E72203CE-DA24-8643-AE2F-EF45C6D3E4AA}"/>
              </a:ext>
            </a:extLst>
          </p:cNvPr>
          <p:cNvPicPr>
            <a:picLocks noChangeAspect="1"/>
          </p:cNvPicPr>
          <p:nvPr/>
        </p:nvPicPr>
        <p:blipFill rotWithShape="1">
          <a:blip r:embed="rId6"/>
          <a:srcRect l="1400" t="1666" r="1793"/>
          <a:stretch/>
        </p:blipFill>
        <p:spPr>
          <a:xfrm>
            <a:off x="623455" y="1181712"/>
            <a:ext cx="1560163" cy="1524000"/>
          </a:xfrm>
          <a:prstGeom prst="ellipse">
            <a:avLst/>
          </a:prstGeom>
          <a:ln w="57150">
            <a:solidFill>
              <a:srgbClr val="049DA7"/>
            </a:solidFill>
          </a:ln>
        </p:spPr>
      </p:pic>
      <p:sp>
        <p:nvSpPr>
          <p:cNvPr id="91" name="TextBox 90">
            <a:extLst>
              <a:ext uri="{FF2B5EF4-FFF2-40B4-BE49-F238E27FC236}">
                <a16:creationId xmlns:a16="http://schemas.microsoft.com/office/drawing/2014/main" id="{8BEDEF6D-A852-2740-8906-5F576D6B9475}"/>
              </a:ext>
            </a:extLst>
          </p:cNvPr>
          <p:cNvSpPr txBox="1"/>
          <p:nvPr/>
        </p:nvSpPr>
        <p:spPr>
          <a:xfrm>
            <a:off x="2992582" y="1380566"/>
            <a:ext cx="3158836" cy="923330"/>
          </a:xfrm>
          <a:prstGeom prst="rect">
            <a:avLst/>
          </a:prstGeom>
          <a:noFill/>
        </p:spPr>
        <p:txBody>
          <a:bodyPr wrap="square" rtlCol="0">
            <a:spAutoFit/>
          </a:bodyPr>
          <a:lstStyle/>
          <a:p>
            <a:r>
              <a:rPr lang="en-US" dirty="0"/>
              <a:t>Machine learning methods to retrieve unknown viral (phages) sequences from metagenomes</a:t>
            </a:r>
          </a:p>
        </p:txBody>
      </p:sp>
      <p:pic>
        <p:nvPicPr>
          <p:cNvPr id="7170" name="Picture 2">
            <a:extLst>
              <a:ext uri="{FF2B5EF4-FFF2-40B4-BE49-F238E27FC236}">
                <a16:creationId xmlns:a16="http://schemas.microsoft.com/office/drawing/2014/main" id="{2163EE69-AFB8-9945-8FB2-0EBBEED7B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178" y="3494144"/>
            <a:ext cx="2555586" cy="522074"/>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51049FE6-1FF1-6C4D-8DFA-AA66B907CB21}"/>
              </a:ext>
            </a:extLst>
          </p:cNvPr>
          <p:cNvSpPr txBox="1"/>
          <p:nvPr/>
        </p:nvSpPr>
        <p:spPr>
          <a:xfrm>
            <a:off x="2978727" y="3199387"/>
            <a:ext cx="3158837" cy="1200329"/>
          </a:xfrm>
          <a:prstGeom prst="rect">
            <a:avLst/>
          </a:prstGeom>
          <a:noFill/>
        </p:spPr>
        <p:txBody>
          <a:bodyPr wrap="square" rtlCol="0">
            <a:spAutoFit/>
          </a:bodyPr>
          <a:lstStyle/>
          <a:p>
            <a:r>
              <a:rPr lang="en-US" dirty="0"/>
              <a:t>Reintegration of oceanographic metagenomic dataset in their environmental and physiochemical context</a:t>
            </a:r>
            <a:r>
              <a:rPr lang="en-US" dirty="0">
                <a:effectLst/>
              </a:rPr>
              <a:t> </a:t>
            </a:r>
            <a:endParaRPr lang="en-US" dirty="0"/>
          </a:p>
        </p:txBody>
      </p:sp>
      <p:sp>
        <p:nvSpPr>
          <p:cNvPr id="95" name="TextBox 94">
            <a:extLst>
              <a:ext uri="{FF2B5EF4-FFF2-40B4-BE49-F238E27FC236}">
                <a16:creationId xmlns:a16="http://schemas.microsoft.com/office/drawing/2014/main" id="{37C381AB-CAE6-4948-AC9A-7B56D2BB460C}"/>
              </a:ext>
            </a:extLst>
          </p:cNvPr>
          <p:cNvSpPr txBox="1"/>
          <p:nvPr/>
        </p:nvSpPr>
        <p:spPr>
          <a:xfrm>
            <a:off x="2937163" y="5288574"/>
            <a:ext cx="3158837" cy="646331"/>
          </a:xfrm>
          <a:prstGeom prst="rect">
            <a:avLst/>
          </a:prstGeom>
          <a:noFill/>
        </p:spPr>
        <p:txBody>
          <a:bodyPr wrap="square" rtlCol="0">
            <a:spAutoFit/>
          </a:bodyPr>
          <a:lstStyle/>
          <a:p>
            <a:r>
              <a:rPr lang="en-US" dirty="0"/>
              <a:t>New methods for metagenomes comparison</a:t>
            </a:r>
          </a:p>
        </p:txBody>
      </p:sp>
      <p:pic>
        <p:nvPicPr>
          <p:cNvPr id="7172" name="Picture 4" descr="Visualizing the genetic distance among marine viral communities using Libra. Similarities between samples from 43 TOV from the 2009–2012 Tara Oceans Expedition. Lines (edges) between samples represent the similarity and are colored and thickened accordingly. Lines with insignificant similarity (less than 30%) are removed. Each of the sample names is color coded by Longhurst Province. Inner circles show temperature ranges. Sample names show the temperature range, station, and depth as indicated on the legend. The analysis is performed using Libra (k = 20, Logarithmic weighting, and Cosine Similarity).">
            <a:extLst>
              <a:ext uri="{FF2B5EF4-FFF2-40B4-BE49-F238E27FC236}">
                <a16:creationId xmlns:a16="http://schemas.microsoft.com/office/drawing/2014/main" id="{781AF517-35E6-EC4E-8E9B-EF1AB6E0DF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145"/>
          <a:stretch/>
        </p:blipFill>
        <p:spPr bwMode="auto">
          <a:xfrm>
            <a:off x="878579" y="4742801"/>
            <a:ext cx="1586325" cy="170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274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93" name="TextBox 92">
            <a:extLst>
              <a:ext uri="{FF2B5EF4-FFF2-40B4-BE49-F238E27FC236}">
                <a16:creationId xmlns:a16="http://schemas.microsoft.com/office/drawing/2014/main" id="{0F07948A-E702-0E42-8B5C-352B569DECA3}"/>
              </a:ext>
            </a:extLst>
          </p:cNvPr>
          <p:cNvSpPr txBox="1"/>
          <p:nvPr/>
        </p:nvSpPr>
        <p:spPr>
          <a:xfrm>
            <a:off x="1863428" y="5714368"/>
            <a:ext cx="7643178" cy="646331"/>
          </a:xfrm>
          <a:prstGeom prst="rect">
            <a:avLst/>
          </a:prstGeom>
          <a:noFill/>
        </p:spPr>
        <p:txBody>
          <a:bodyPr wrap="square" rtlCol="0">
            <a:spAutoFit/>
          </a:bodyPr>
          <a:lstStyle/>
          <a:p>
            <a:pPr marL="285750" indent="-285750">
              <a:buFont typeface="Arial" panose="020B0604020202020204" pitchFamily="34" charset="0"/>
              <a:buChar char="•"/>
            </a:pPr>
            <a:r>
              <a:rPr lang="en-US" dirty="0"/>
              <a:t>Allows the study of complex microbial communities</a:t>
            </a:r>
          </a:p>
          <a:p>
            <a:pPr marL="285750" indent="-285750">
              <a:buFont typeface="Arial" panose="020B0604020202020204" pitchFamily="34" charset="0"/>
              <a:buChar char="•"/>
            </a:pPr>
            <a:r>
              <a:rPr lang="en-US" dirty="0"/>
              <a:t>Can retrieve genetic information from both bacterial and viral components</a:t>
            </a:r>
          </a:p>
        </p:txBody>
      </p:sp>
      <p:grpSp>
        <p:nvGrpSpPr>
          <p:cNvPr id="127" name="Group 126">
            <a:extLst>
              <a:ext uri="{FF2B5EF4-FFF2-40B4-BE49-F238E27FC236}">
                <a16:creationId xmlns:a16="http://schemas.microsoft.com/office/drawing/2014/main" id="{1E9A9947-03E7-FC42-8263-095C08CD60C7}"/>
              </a:ext>
            </a:extLst>
          </p:cNvPr>
          <p:cNvGrpSpPr/>
          <p:nvPr/>
        </p:nvGrpSpPr>
        <p:grpSpPr>
          <a:xfrm>
            <a:off x="878186" y="2050289"/>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6" name="Group 1035">
            <a:extLst>
              <a:ext uri="{FF2B5EF4-FFF2-40B4-BE49-F238E27FC236}">
                <a16:creationId xmlns:a16="http://schemas.microsoft.com/office/drawing/2014/main" id="{7085A7FF-C996-E842-ACEB-65093317A0F3}"/>
              </a:ext>
            </a:extLst>
          </p:cNvPr>
          <p:cNvGrpSpPr/>
          <p:nvPr/>
        </p:nvGrpSpPr>
        <p:grpSpPr>
          <a:xfrm>
            <a:off x="6768049" y="3260166"/>
            <a:ext cx="769636" cy="1900989"/>
            <a:chOff x="5597275" y="1790700"/>
            <a:chExt cx="769636" cy="1900989"/>
          </a:xfrm>
        </p:grpSpPr>
        <p:grpSp>
          <p:nvGrpSpPr>
            <p:cNvPr id="1031" name="Group 1030">
              <a:extLst>
                <a:ext uri="{FF2B5EF4-FFF2-40B4-BE49-F238E27FC236}">
                  <a16:creationId xmlns:a16="http://schemas.microsoft.com/office/drawing/2014/main" id="{70483A16-7CA0-644E-BF5A-E44E8F065D07}"/>
                </a:ext>
              </a:extLst>
            </p:cNvPr>
            <p:cNvGrpSpPr/>
            <p:nvPr/>
          </p:nvGrpSpPr>
          <p:grpSpPr>
            <a:xfrm>
              <a:off x="5597275" y="1790700"/>
              <a:ext cx="769636" cy="1900989"/>
              <a:chOff x="5597275" y="1710489"/>
              <a:chExt cx="769636" cy="1900989"/>
            </a:xfrm>
          </p:grpSpPr>
          <p:pic>
            <p:nvPicPr>
              <p:cNvPr id="130" name="Picture 4" descr="Résultat de recherche d'images pour &quot;eppendorf dessin&quot;&quot;">
                <a:extLst>
                  <a:ext uri="{FF2B5EF4-FFF2-40B4-BE49-F238E27FC236}">
                    <a16:creationId xmlns:a16="http://schemas.microsoft.com/office/drawing/2014/main" id="{1FC40191-E3B2-1B48-AD2B-AFE651313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275" y="1710489"/>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Connector 134">
                <a:extLst>
                  <a:ext uri="{FF2B5EF4-FFF2-40B4-BE49-F238E27FC236}">
                    <a16:creationId xmlns:a16="http://schemas.microsoft.com/office/drawing/2014/main" id="{699744D0-48B1-EA4F-AF38-1C709A68D4CA}"/>
                  </a:ext>
                </a:extLst>
              </p:cNvPr>
              <p:cNvCxnSpPr/>
              <p:nvPr/>
            </p:nvCxnSpPr>
            <p:spPr>
              <a:xfrm>
                <a:off x="5799221" y="2221834"/>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2" name="Rectangle 1031">
              <a:extLst>
                <a:ext uri="{FF2B5EF4-FFF2-40B4-BE49-F238E27FC236}">
                  <a16:creationId xmlns:a16="http://schemas.microsoft.com/office/drawing/2014/main" id="{E43D88B8-0CF8-B248-8859-B3E6C6DB76AE}"/>
                </a:ext>
              </a:extLst>
            </p:cNvPr>
            <p:cNvSpPr/>
            <p:nvPr/>
          </p:nvSpPr>
          <p:spPr>
            <a:xfrm>
              <a:off x="5895191" y="238819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FF1F76B-88F7-FF4F-8E66-D2AC4FA00B5A}"/>
                </a:ext>
              </a:extLst>
            </p:cNvPr>
            <p:cNvSpPr/>
            <p:nvPr/>
          </p:nvSpPr>
          <p:spPr>
            <a:xfrm>
              <a:off x="5953461" y="308923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4BDD700D-6A96-AA4D-A596-B7B5A0A110C9}"/>
                </a:ext>
              </a:extLst>
            </p:cNvPr>
            <p:cNvSpPr/>
            <p:nvPr/>
          </p:nvSpPr>
          <p:spPr>
            <a:xfrm>
              <a:off x="6004560" y="2502946"/>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4FDC4C8-61D9-CC4E-BB35-7D0D8A84C199}"/>
                </a:ext>
              </a:extLst>
            </p:cNvPr>
            <p:cNvSpPr/>
            <p:nvPr/>
          </p:nvSpPr>
          <p:spPr>
            <a:xfrm>
              <a:off x="5855746" y="2612316"/>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FF202D12-F7B1-344A-AD3A-581DABFC47B4}"/>
                </a:ext>
              </a:extLst>
            </p:cNvPr>
            <p:cNvSpPr/>
            <p:nvPr/>
          </p:nvSpPr>
          <p:spPr>
            <a:xfrm>
              <a:off x="5997388" y="2796989"/>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F192C37A-BF1F-1A44-9DBB-BC004F74D212}"/>
                </a:ext>
              </a:extLst>
            </p:cNvPr>
            <p:cNvSpPr/>
            <p:nvPr/>
          </p:nvSpPr>
          <p:spPr>
            <a:xfrm>
              <a:off x="5905948" y="3200400"/>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49D5FFCC-2EE8-3846-AF39-E0E96FEE31A7}"/>
                </a:ext>
              </a:extLst>
            </p:cNvPr>
            <p:cNvSpPr/>
            <p:nvPr/>
          </p:nvSpPr>
          <p:spPr>
            <a:xfrm>
              <a:off x="5889812" y="2947596"/>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6AA8936-BAC4-3941-9B60-75972A4068AF}"/>
                </a:ext>
              </a:extLst>
            </p:cNvPr>
            <p:cNvSpPr/>
            <p:nvPr/>
          </p:nvSpPr>
          <p:spPr>
            <a:xfrm>
              <a:off x="5896983" y="2712721"/>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6F86E2F-214C-D644-B9D0-FF8F506B9292}"/>
                </a:ext>
              </a:extLst>
            </p:cNvPr>
            <p:cNvSpPr/>
            <p:nvPr/>
          </p:nvSpPr>
          <p:spPr>
            <a:xfrm>
              <a:off x="5907741" y="3299012"/>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5" name="Group 1034">
            <a:extLst>
              <a:ext uri="{FF2B5EF4-FFF2-40B4-BE49-F238E27FC236}">
                <a16:creationId xmlns:a16="http://schemas.microsoft.com/office/drawing/2014/main" id="{76911F67-636C-A74E-BF52-A881FD007713}"/>
              </a:ext>
            </a:extLst>
          </p:cNvPr>
          <p:cNvGrpSpPr/>
          <p:nvPr/>
        </p:nvGrpSpPr>
        <p:grpSpPr>
          <a:xfrm>
            <a:off x="3990983" y="3222066"/>
            <a:ext cx="769636" cy="1900989"/>
            <a:chOff x="3359402" y="1798722"/>
            <a:chExt cx="769636" cy="1900989"/>
          </a:xfrm>
        </p:grpSpPr>
        <p:grpSp>
          <p:nvGrpSpPr>
            <p:cNvPr id="1030" name="Group 1029">
              <a:extLst>
                <a:ext uri="{FF2B5EF4-FFF2-40B4-BE49-F238E27FC236}">
                  <a16:creationId xmlns:a16="http://schemas.microsoft.com/office/drawing/2014/main" id="{6D29336C-E481-2F4C-ABCA-1FB0CFF6A04A}"/>
                </a:ext>
              </a:extLst>
            </p:cNvPr>
            <p:cNvGrpSpPr/>
            <p:nvPr/>
          </p:nvGrpSpPr>
          <p:grpSpPr>
            <a:xfrm>
              <a:off x="3359402" y="1798722"/>
              <a:ext cx="769636" cy="1900989"/>
              <a:chOff x="3359402" y="1798722"/>
              <a:chExt cx="769636" cy="1900989"/>
            </a:xfrm>
          </p:grpSpPr>
          <p:pic>
            <p:nvPicPr>
              <p:cNvPr id="1028" name="Picture 4" descr="Résultat de recherche d'images pour &quot;eppendorf dessin&quot;&quot;">
                <a:extLst>
                  <a:ext uri="{FF2B5EF4-FFF2-40B4-BE49-F238E27FC236}">
                    <a16:creationId xmlns:a16="http://schemas.microsoft.com/office/drawing/2014/main" id="{F51D295F-0F3D-3147-B6B7-82BC13ECAC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402" y="1798722"/>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Connector 125">
                <a:extLst>
                  <a:ext uri="{FF2B5EF4-FFF2-40B4-BE49-F238E27FC236}">
                    <a16:creationId xmlns:a16="http://schemas.microsoft.com/office/drawing/2014/main" id="{E45EBA37-4995-8A4E-9A5E-9E9A60E35DBA}"/>
                  </a:ext>
                </a:extLst>
              </p:cNvPr>
              <p:cNvCxnSpPr/>
              <p:nvPr/>
            </p:nvCxnSpPr>
            <p:spPr>
              <a:xfrm>
                <a:off x="3556158" y="2277981"/>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3" name="Freeform 1032">
              <a:extLst>
                <a:ext uri="{FF2B5EF4-FFF2-40B4-BE49-F238E27FC236}">
                  <a16:creationId xmlns:a16="http://schemas.microsoft.com/office/drawing/2014/main" id="{76C8D364-681C-B949-9622-B56923883571}"/>
                </a:ext>
              </a:extLst>
            </p:cNvPr>
            <p:cNvSpPr/>
            <p:nvPr/>
          </p:nvSpPr>
          <p:spPr>
            <a:xfrm>
              <a:off x="3644846" y="23451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15EADF56-57A8-2248-A04E-28467D5A4DA3}"/>
                </a:ext>
              </a:extLst>
            </p:cNvPr>
            <p:cNvSpPr/>
            <p:nvPr/>
          </p:nvSpPr>
          <p:spPr>
            <a:xfrm rot="4261740">
              <a:off x="3748837" y="270734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F133E6F-3CEC-594D-A0BD-576A1DEAAC52}"/>
                </a:ext>
              </a:extLst>
            </p:cNvPr>
            <p:cNvSpPr/>
            <p:nvPr/>
          </p:nvSpPr>
          <p:spPr>
            <a:xfrm>
              <a:off x="3716564" y="3315149"/>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33E3FFC2-DD89-584D-BBA5-58E13FBD3949}"/>
                </a:ext>
              </a:extLst>
            </p:cNvPr>
            <p:cNvSpPr/>
            <p:nvPr/>
          </p:nvSpPr>
          <p:spPr>
            <a:xfrm rot="15871365">
              <a:off x="3662776" y="3073102"/>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273474EF-5A64-CA40-AE61-7204706767F8}"/>
                </a:ext>
              </a:extLst>
            </p:cNvPr>
            <p:cNvSpPr/>
            <p:nvPr/>
          </p:nvSpPr>
          <p:spPr>
            <a:xfrm>
              <a:off x="3802625" y="287946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B169B52B-7B34-F147-8181-5A2EE760E792}"/>
                </a:ext>
              </a:extLst>
            </p:cNvPr>
            <p:cNvSpPr/>
            <p:nvPr/>
          </p:nvSpPr>
          <p:spPr>
            <a:xfrm>
              <a:off x="3797246" y="24975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40747F8-9109-A44A-B5F1-D5E4AD97FDA6}"/>
                </a:ext>
              </a:extLst>
            </p:cNvPr>
            <p:cNvSpPr/>
            <p:nvPr/>
          </p:nvSpPr>
          <p:spPr>
            <a:xfrm>
              <a:off x="3573128" y="252625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863E5313-8629-624B-B822-1690E2B1256F}"/>
                </a:ext>
              </a:extLst>
            </p:cNvPr>
            <p:cNvSpPr/>
            <p:nvPr/>
          </p:nvSpPr>
          <p:spPr>
            <a:xfrm>
              <a:off x="3820554" y="231648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E736CDD9-6D68-764B-9687-7C5F18782B89}"/>
                </a:ext>
              </a:extLst>
            </p:cNvPr>
            <p:cNvSpPr/>
            <p:nvPr/>
          </p:nvSpPr>
          <p:spPr>
            <a:xfrm>
              <a:off x="3583887" y="2795196"/>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Half Frame 1033">
            <a:extLst>
              <a:ext uri="{FF2B5EF4-FFF2-40B4-BE49-F238E27FC236}">
                <a16:creationId xmlns:a16="http://schemas.microsoft.com/office/drawing/2014/main" id="{C82B8197-1B09-BF4F-8B1F-D18AAC0F02E3}"/>
              </a:ext>
            </a:extLst>
          </p:cNvPr>
          <p:cNvSpPr/>
          <p:nvPr/>
        </p:nvSpPr>
        <p:spPr>
          <a:xfrm rot="8100000">
            <a:off x="2673491" y="3823087"/>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9" name="Half Frame 158">
            <a:extLst>
              <a:ext uri="{FF2B5EF4-FFF2-40B4-BE49-F238E27FC236}">
                <a16:creationId xmlns:a16="http://schemas.microsoft.com/office/drawing/2014/main" id="{63795001-78C1-594E-B541-16ED78C1165B}"/>
              </a:ext>
            </a:extLst>
          </p:cNvPr>
          <p:cNvSpPr/>
          <p:nvPr/>
        </p:nvSpPr>
        <p:spPr>
          <a:xfrm rot="8100000">
            <a:off x="5486962" y="393592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Half Frame 159">
            <a:extLst>
              <a:ext uri="{FF2B5EF4-FFF2-40B4-BE49-F238E27FC236}">
                <a16:creationId xmlns:a16="http://schemas.microsoft.com/office/drawing/2014/main" id="{E7DF1652-942F-3E4D-824E-6557F956D3F6}"/>
              </a:ext>
            </a:extLst>
          </p:cNvPr>
          <p:cNvSpPr/>
          <p:nvPr/>
        </p:nvSpPr>
        <p:spPr>
          <a:xfrm rot="8100000">
            <a:off x="7677710" y="3932992"/>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38" name="Group 1037">
            <a:extLst>
              <a:ext uri="{FF2B5EF4-FFF2-40B4-BE49-F238E27FC236}">
                <a16:creationId xmlns:a16="http://schemas.microsoft.com/office/drawing/2014/main" id="{A3DEA692-F758-0348-BF06-D501940A1300}"/>
              </a:ext>
            </a:extLst>
          </p:cNvPr>
          <p:cNvGrpSpPr/>
          <p:nvPr/>
        </p:nvGrpSpPr>
        <p:grpSpPr>
          <a:xfrm>
            <a:off x="8591550" y="3544451"/>
            <a:ext cx="3223846" cy="1386300"/>
            <a:chOff x="7277100" y="3675185"/>
            <a:chExt cx="3223846" cy="1386300"/>
          </a:xfrm>
        </p:grpSpPr>
        <p:sp>
          <p:nvSpPr>
            <p:cNvPr id="1037" name="TextBox 1036">
              <a:extLst>
                <a:ext uri="{FF2B5EF4-FFF2-40B4-BE49-F238E27FC236}">
                  <a16:creationId xmlns:a16="http://schemas.microsoft.com/office/drawing/2014/main" id="{A31A0A61-C11B-6844-A539-296937AD195D}"/>
                </a:ext>
              </a:extLst>
            </p:cNvPr>
            <p:cNvSpPr txBox="1"/>
            <p:nvPr/>
          </p:nvSpPr>
          <p:spPr>
            <a:xfrm>
              <a:off x="7277100" y="3675185"/>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2" name="TextBox 161">
              <a:extLst>
                <a:ext uri="{FF2B5EF4-FFF2-40B4-BE49-F238E27FC236}">
                  <a16:creationId xmlns:a16="http://schemas.microsoft.com/office/drawing/2014/main" id="{72DE558D-A182-1B4F-910F-DFA6EFD5A54F}"/>
                </a:ext>
              </a:extLst>
            </p:cNvPr>
            <p:cNvSpPr txBox="1"/>
            <p:nvPr/>
          </p:nvSpPr>
          <p:spPr>
            <a:xfrm>
              <a:off x="7499838" y="3933092"/>
              <a:ext cx="2801815" cy="307777"/>
            </a:xfrm>
            <a:prstGeom prst="rect">
              <a:avLst/>
            </a:prstGeom>
            <a:noFill/>
          </p:spPr>
          <p:txBody>
            <a:bodyPr wrap="square" rtlCol="0">
              <a:spAutoFit/>
            </a:bodyPr>
            <a:lstStyle/>
            <a:p>
              <a:r>
                <a:rPr lang="en-US" sz="1400" dirty="0" err="1">
                  <a:solidFill>
                    <a:srgbClr val="EE93CF"/>
                  </a:solidFill>
                </a:rPr>
                <a:t>aaagtctgagcttatgatctagatctgataaatac</a:t>
              </a:r>
              <a:endParaRPr lang="en-US" sz="1400" dirty="0">
                <a:solidFill>
                  <a:srgbClr val="EE93CF"/>
                </a:solidFill>
              </a:endParaRPr>
            </a:p>
          </p:txBody>
        </p:sp>
        <p:sp>
          <p:nvSpPr>
            <p:cNvPr id="163" name="TextBox 162">
              <a:extLst>
                <a:ext uri="{FF2B5EF4-FFF2-40B4-BE49-F238E27FC236}">
                  <a16:creationId xmlns:a16="http://schemas.microsoft.com/office/drawing/2014/main" id="{FC13030E-E01F-6240-A0D6-E4688819CDFD}"/>
                </a:ext>
              </a:extLst>
            </p:cNvPr>
            <p:cNvSpPr txBox="1"/>
            <p:nvPr/>
          </p:nvSpPr>
          <p:spPr>
            <a:xfrm>
              <a:off x="7277100" y="4185139"/>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sp>
          <p:nvSpPr>
            <p:cNvPr id="164" name="TextBox 163">
              <a:extLst>
                <a:ext uri="{FF2B5EF4-FFF2-40B4-BE49-F238E27FC236}">
                  <a16:creationId xmlns:a16="http://schemas.microsoft.com/office/drawing/2014/main" id="{DC9C9ABC-4872-554F-B603-5B98483BF237}"/>
                </a:ext>
              </a:extLst>
            </p:cNvPr>
            <p:cNvSpPr txBox="1"/>
            <p:nvPr/>
          </p:nvSpPr>
          <p:spPr>
            <a:xfrm>
              <a:off x="7277100" y="4478216"/>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5" name="TextBox 164">
              <a:extLst>
                <a:ext uri="{FF2B5EF4-FFF2-40B4-BE49-F238E27FC236}">
                  <a16:creationId xmlns:a16="http://schemas.microsoft.com/office/drawing/2014/main" id="{63DDCB84-5F89-5E45-81AA-B7AA4D9A422B}"/>
                </a:ext>
              </a:extLst>
            </p:cNvPr>
            <p:cNvSpPr txBox="1"/>
            <p:nvPr/>
          </p:nvSpPr>
          <p:spPr>
            <a:xfrm>
              <a:off x="7699131" y="4753708"/>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grpSp>
      <p:sp>
        <p:nvSpPr>
          <p:cNvPr id="167" name="Half Frame 166">
            <a:extLst>
              <a:ext uri="{FF2B5EF4-FFF2-40B4-BE49-F238E27FC236}">
                <a16:creationId xmlns:a16="http://schemas.microsoft.com/office/drawing/2014/main" id="{5BC0E424-254E-D348-A4E6-0FFFA54DF810}"/>
              </a:ext>
            </a:extLst>
          </p:cNvPr>
          <p:cNvSpPr/>
          <p:nvPr/>
        </p:nvSpPr>
        <p:spPr>
          <a:xfrm rot="8100000">
            <a:off x="2704868" y="1649145"/>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1" name="Picture 8" descr="Résultat de recherche d'images pour &quot;petri dish icon&quot;">
            <a:extLst>
              <a:ext uri="{FF2B5EF4-FFF2-40B4-BE49-F238E27FC236}">
                <a16:creationId xmlns:a16="http://schemas.microsoft.com/office/drawing/2014/main" id="{8AEEC472-8FEC-E448-8015-CE4AEFF729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9242" y="1180997"/>
            <a:ext cx="1208428" cy="1208428"/>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388B8F7F-73D9-2E49-958E-62C3E0ADE33A}"/>
              </a:ext>
            </a:extLst>
          </p:cNvPr>
          <p:cNvGrpSpPr/>
          <p:nvPr/>
        </p:nvGrpSpPr>
        <p:grpSpPr>
          <a:xfrm>
            <a:off x="3794234" y="1414786"/>
            <a:ext cx="1188166" cy="748799"/>
            <a:chOff x="3794234" y="1872000"/>
            <a:chExt cx="1188166" cy="748799"/>
          </a:xfrm>
        </p:grpSpPr>
        <p:sp>
          <p:nvSpPr>
            <p:cNvPr id="174" name="Oval 173">
              <a:extLst>
                <a:ext uri="{FF2B5EF4-FFF2-40B4-BE49-F238E27FC236}">
                  <a16:creationId xmlns:a16="http://schemas.microsoft.com/office/drawing/2014/main" id="{2EBC5CC0-B7C3-674F-897E-DF15BD8B445C}"/>
                </a:ext>
              </a:extLst>
            </p:cNvPr>
            <p:cNvSpPr/>
            <p:nvPr/>
          </p:nvSpPr>
          <p:spPr>
            <a:xfrm>
              <a:off x="3794234" y="2123090"/>
              <a:ext cx="1188165" cy="497709"/>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8D26A3BC-79C6-0241-9CAF-4456F229D714}"/>
                </a:ext>
              </a:extLst>
            </p:cNvPr>
            <p:cNvSpPr/>
            <p:nvPr/>
          </p:nvSpPr>
          <p:spPr>
            <a:xfrm>
              <a:off x="3799490" y="1872000"/>
              <a:ext cx="1182910" cy="469863"/>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C8B2DA4B-6FE4-C14A-BEE6-15976F14BC05}"/>
                </a:ext>
              </a:extLst>
            </p:cNvPr>
            <p:cNvCxnSpPr>
              <a:stCxn id="1042" idx="2"/>
              <a:endCxn id="174" idx="2"/>
            </p:cNvCxnSpPr>
            <p:nvPr/>
          </p:nvCxnSpPr>
          <p:spPr>
            <a:xfrm flipH="1">
              <a:off x="3794234" y="2106932"/>
              <a:ext cx="5256"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051EC38-B820-3140-BD60-D7B31BCBF988}"/>
                </a:ext>
              </a:extLst>
            </p:cNvPr>
            <p:cNvCxnSpPr>
              <a:stCxn id="1042" idx="6"/>
              <a:endCxn id="174" idx="6"/>
            </p:cNvCxnSpPr>
            <p:nvPr/>
          </p:nvCxnSpPr>
          <p:spPr>
            <a:xfrm flipH="1">
              <a:off x="4982399" y="2106932"/>
              <a:ext cx="1"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Freeform 184">
              <a:extLst>
                <a:ext uri="{FF2B5EF4-FFF2-40B4-BE49-F238E27FC236}">
                  <a16:creationId xmlns:a16="http://schemas.microsoft.com/office/drawing/2014/main" id="{83E49569-BA6D-1F46-901D-034078205F46}"/>
                </a:ext>
              </a:extLst>
            </p:cNvPr>
            <p:cNvSpPr/>
            <p:nvPr/>
          </p:nvSpPr>
          <p:spPr>
            <a:xfrm>
              <a:off x="3909991" y="2030690"/>
              <a:ext cx="990410" cy="115516"/>
            </a:xfrm>
            <a:custGeom>
              <a:avLst/>
              <a:gdLst>
                <a:gd name="connsiteX0" fmla="*/ 493926 w 990410"/>
                <a:gd name="connsiteY0" fmla="*/ 0 h 115516"/>
                <a:gd name="connsiteX1" fmla="*/ 986549 w 990410"/>
                <a:gd name="connsiteY1" fmla="*/ 109718 h 115516"/>
                <a:gd name="connsiteX2" fmla="*/ 990410 w 990410"/>
                <a:gd name="connsiteY2" fmla="*/ 112698 h 115516"/>
                <a:gd name="connsiteX3" fmla="*/ 987388 w 990410"/>
                <a:gd name="connsiteY3" fmla="*/ 114910 h 115516"/>
                <a:gd name="connsiteX4" fmla="*/ 6809 w 990410"/>
                <a:gd name="connsiteY4" fmla="*/ 114910 h 115516"/>
                <a:gd name="connsiteX5" fmla="*/ 6809 w 990410"/>
                <a:gd name="connsiteY5" fmla="*/ 115516 h 115516"/>
                <a:gd name="connsiteX6" fmla="*/ 6110 w 990410"/>
                <a:gd name="connsiteY6" fmla="*/ 115195 h 115516"/>
                <a:gd name="connsiteX7" fmla="*/ 0 w 990410"/>
                <a:gd name="connsiteY7" fmla="*/ 110723 h 115516"/>
                <a:gd name="connsiteX8" fmla="*/ 1303 w 990410"/>
                <a:gd name="connsiteY8" fmla="*/ 109718 h 115516"/>
                <a:gd name="connsiteX9" fmla="*/ 493926 w 990410"/>
                <a:gd name="connsiteY9" fmla="*/ 0 h 1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410" h="115516">
                  <a:moveTo>
                    <a:pt x="493926" y="0"/>
                  </a:moveTo>
                  <a:cubicBezTo>
                    <a:pt x="698991" y="0"/>
                    <a:pt x="879788" y="43522"/>
                    <a:pt x="986549" y="109718"/>
                  </a:cubicBezTo>
                  <a:lnTo>
                    <a:pt x="990410" y="112698"/>
                  </a:lnTo>
                  <a:lnTo>
                    <a:pt x="987388" y="114910"/>
                  </a:lnTo>
                  <a:lnTo>
                    <a:pt x="6809" y="114910"/>
                  </a:lnTo>
                  <a:lnTo>
                    <a:pt x="6809" y="115516"/>
                  </a:lnTo>
                  <a:lnTo>
                    <a:pt x="6110" y="115195"/>
                  </a:lnTo>
                  <a:lnTo>
                    <a:pt x="0" y="110723"/>
                  </a:lnTo>
                  <a:lnTo>
                    <a:pt x="1303" y="109718"/>
                  </a:lnTo>
                  <a:cubicBezTo>
                    <a:pt x="108064" y="43522"/>
                    <a:pt x="288862" y="0"/>
                    <a:pt x="493926" y="0"/>
                  </a:cubicBezTo>
                  <a:close/>
                </a:path>
              </a:pathLst>
            </a:cu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C7BA567D-B7A0-FC49-937E-20B3DA3A261E}"/>
                </a:ext>
              </a:extLst>
            </p:cNvPr>
            <p:cNvSpPr/>
            <p:nvPr/>
          </p:nvSpPr>
          <p:spPr>
            <a:xfrm>
              <a:off x="3873600" y="2109600"/>
              <a:ext cx="1044000" cy="93600"/>
            </a:xfrm>
            <a:prstGeom prst="rect">
              <a:avLst/>
            </a:prstGeom>
            <a:solidFill>
              <a:srgbClr val="F6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a:extLst>
              <a:ext uri="{FF2B5EF4-FFF2-40B4-BE49-F238E27FC236}">
                <a16:creationId xmlns:a16="http://schemas.microsoft.com/office/drawing/2014/main" id="{BEEB092F-05FB-DF43-BF3E-6105F06B5C72}"/>
              </a:ext>
            </a:extLst>
          </p:cNvPr>
          <p:cNvSpPr/>
          <p:nvPr/>
        </p:nvSpPr>
        <p:spPr>
          <a:xfrm>
            <a:off x="4036076" y="169248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4092726-A8BD-8B4A-9C73-77600C59DED1}"/>
              </a:ext>
            </a:extLst>
          </p:cNvPr>
          <p:cNvSpPr/>
          <p:nvPr/>
        </p:nvSpPr>
        <p:spPr>
          <a:xfrm>
            <a:off x="4126911" y="1698541"/>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56B14DB-61D5-B940-B8CA-1BF7AC86359C}"/>
              </a:ext>
            </a:extLst>
          </p:cNvPr>
          <p:cNvSpPr/>
          <p:nvPr/>
        </p:nvSpPr>
        <p:spPr>
          <a:xfrm>
            <a:off x="4296052" y="1620768"/>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85AE31A-C509-4647-9917-1B754EB93E50}"/>
              </a:ext>
            </a:extLst>
          </p:cNvPr>
          <p:cNvSpPr/>
          <p:nvPr/>
        </p:nvSpPr>
        <p:spPr>
          <a:xfrm>
            <a:off x="4386887" y="162682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EAEAA70-6E22-4745-B4B9-C4B0095EB2BB}"/>
              </a:ext>
            </a:extLst>
          </p:cNvPr>
          <p:cNvSpPr/>
          <p:nvPr/>
        </p:nvSpPr>
        <p:spPr>
          <a:xfrm>
            <a:off x="4502240" y="1719379"/>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684D0F0-C0B5-414A-8046-5BD5CD078DBC}"/>
              </a:ext>
            </a:extLst>
          </p:cNvPr>
          <p:cNvSpPr/>
          <p:nvPr/>
        </p:nvSpPr>
        <p:spPr>
          <a:xfrm>
            <a:off x="4593075" y="172543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8870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grpSp>
        <p:nvGrpSpPr>
          <p:cNvPr id="54" name="Group 53">
            <a:extLst>
              <a:ext uri="{FF2B5EF4-FFF2-40B4-BE49-F238E27FC236}">
                <a16:creationId xmlns:a16="http://schemas.microsoft.com/office/drawing/2014/main" id="{5F503D7A-B80A-074B-BBE2-4F2CDFB1B299}"/>
              </a:ext>
            </a:extLst>
          </p:cNvPr>
          <p:cNvGrpSpPr/>
          <p:nvPr/>
        </p:nvGrpSpPr>
        <p:grpSpPr>
          <a:xfrm>
            <a:off x="1423107" y="1990022"/>
            <a:ext cx="1074643" cy="1074643"/>
            <a:chOff x="2296490" y="2425148"/>
            <a:chExt cx="710135" cy="710135"/>
          </a:xfrm>
        </p:grpSpPr>
        <p:pic>
          <p:nvPicPr>
            <p:cNvPr id="55" name="Picture 2" descr="Résultats de recherche d'images pour « wave logo »">
              <a:extLst>
                <a:ext uri="{FF2B5EF4-FFF2-40B4-BE49-F238E27FC236}">
                  <a16:creationId xmlns:a16="http://schemas.microsoft.com/office/drawing/2014/main" id="{D9DBEBDD-41AF-D54B-9179-2B2A99EC97E5}"/>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a:extLst>
                <a:ext uri="{FF2B5EF4-FFF2-40B4-BE49-F238E27FC236}">
                  <a16:creationId xmlns:a16="http://schemas.microsoft.com/office/drawing/2014/main" id="{40550E54-3E73-ED4D-8319-1AEDA22D36C7}"/>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5E5D372B-9611-0449-9834-E23FC2FCACBA}"/>
              </a:ext>
            </a:extLst>
          </p:cNvPr>
          <p:cNvCxnSpPr/>
          <p:nvPr/>
        </p:nvCxnSpPr>
        <p:spPr>
          <a:xfrm>
            <a:off x="2604654" y="2575219"/>
            <a:ext cx="15655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4DCC1C35-EC2D-5E41-A1ED-BD99C510AC91}"/>
              </a:ext>
            </a:extLst>
          </p:cNvPr>
          <p:cNvSpPr txBox="1"/>
          <p:nvPr/>
        </p:nvSpPr>
        <p:spPr>
          <a:xfrm>
            <a:off x="4267198" y="1688528"/>
            <a:ext cx="3948547"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sp>
        <p:nvSpPr>
          <p:cNvPr id="28" name="TextBox 27">
            <a:extLst>
              <a:ext uri="{FF2B5EF4-FFF2-40B4-BE49-F238E27FC236}">
                <a16:creationId xmlns:a16="http://schemas.microsoft.com/office/drawing/2014/main" id="{4F135F3F-C963-544D-9FB7-614AB0ED3278}"/>
              </a:ext>
            </a:extLst>
          </p:cNvPr>
          <p:cNvSpPr txBox="1"/>
          <p:nvPr/>
        </p:nvSpPr>
        <p:spPr>
          <a:xfrm>
            <a:off x="8894618" y="2092035"/>
            <a:ext cx="2549236" cy="1200329"/>
          </a:xfrm>
          <a:prstGeom prst="rect">
            <a:avLst/>
          </a:prstGeom>
          <a:noFill/>
        </p:spPr>
        <p:txBody>
          <a:bodyPr wrap="square" rtlCol="0">
            <a:spAutoFit/>
          </a:bodyPr>
          <a:lstStyle/>
          <a:p>
            <a:r>
              <a:rPr lang="en-US" dirty="0"/>
              <a:t>Unknown sequence from a surface seawater metagenome collected in Hawaii</a:t>
            </a:r>
          </a:p>
        </p:txBody>
      </p:sp>
      <p:sp>
        <p:nvSpPr>
          <p:cNvPr id="38" name="Right Brace 37">
            <a:extLst>
              <a:ext uri="{FF2B5EF4-FFF2-40B4-BE49-F238E27FC236}">
                <a16:creationId xmlns:a16="http://schemas.microsoft.com/office/drawing/2014/main" id="{FE613A65-A8D7-F44B-A8DE-8D4BC54C62EA}"/>
              </a:ext>
            </a:extLst>
          </p:cNvPr>
          <p:cNvSpPr/>
          <p:nvPr/>
        </p:nvSpPr>
        <p:spPr>
          <a:xfrm>
            <a:off x="8201891" y="1634836"/>
            <a:ext cx="443345" cy="196734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8ACD4BD7-842B-7346-9242-9E2A7724924A}"/>
              </a:ext>
            </a:extLst>
          </p:cNvPr>
          <p:cNvSpPr/>
          <p:nvPr/>
        </p:nvSpPr>
        <p:spPr>
          <a:xfrm>
            <a:off x="1316181" y="4114800"/>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kind of questions do we want to answer about this unknown sequence ?</a:t>
            </a:r>
          </a:p>
        </p:txBody>
      </p:sp>
    </p:spTree>
    <p:extLst>
      <p:ext uri="{BB962C8B-B14F-4D97-AF65-F5344CB8AC3E}">
        <p14:creationId xmlns:p14="http://schemas.microsoft.com/office/powerpoint/2010/main" val="111114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grpSp>
        <p:nvGrpSpPr>
          <p:cNvPr id="54" name="Group 53">
            <a:extLst>
              <a:ext uri="{FF2B5EF4-FFF2-40B4-BE49-F238E27FC236}">
                <a16:creationId xmlns:a16="http://schemas.microsoft.com/office/drawing/2014/main" id="{5F503D7A-B80A-074B-BBE2-4F2CDFB1B299}"/>
              </a:ext>
            </a:extLst>
          </p:cNvPr>
          <p:cNvGrpSpPr/>
          <p:nvPr/>
        </p:nvGrpSpPr>
        <p:grpSpPr>
          <a:xfrm>
            <a:off x="1423107" y="1990022"/>
            <a:ext cx="1074643" cy="1074643"/>
            <a:chOff x="2296490" y="2425148"/>
            <a:chExt cx="710135" cy="710135"/>
          </a:xfrm>
        </p:grpSpPr>
        <p:pic>
          <p:nvPicPr>
            <p:cNvPr id="55" name="Picture 2" descr="Résultats de recherche d'images pour « wave logo »">
              <a:extLst>
                <a:ext uri="{FF2B5EF4-FFF2-40B4-BE49-F238E27FC236}">
                  <a16:creationId xmlns:a16="http://schemas.microsoft.com/office/drawing/2014/main" id="{D9DBEBDD-41AF-D54B-9179-2B2A99EC97E5}"/>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a:extLst>
                <a:ext uri="{FF2B5EF4-FFF2-40B4-BE49-F238E27FC236}">
                  <a16:creationId xmlns:a16="http://schemas.microsoft.com/office/drawing/2014/main" id="{40550E54-3E73-ED4D-8319-1AEDA22D36C7}"/>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5E5D372B-9611-0449-9834-E23FC2FCACBA}"/>
              </a:ext>
            </a:extLst>
          </p:cNvPr>
          <p:cNvCxnSpPr/>
          <p:nvPr/>
        </p:nvCxnSpPr>
        <p:spPr>
          <a:xfrm>
            <a:off x="2604654" y="2575219"/>
            <a:ext cx="15655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4DCC1C35-EC2D-5E41-A1ED-BD99C510AC91}"/>
              </a:ext>
            </a:extLst>
          </p:cNvPr>
          <p:cNvSpPr txBox="1"/>
          <p:nvPr/>
        </p:nvSpPr>
        <p:spPr>
          <a:xfrm>
            <a:off x="4267198" y="1688528"/>
            <a:ext cx="3948547"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sp>
        <p:nvSpPr>
          <p:cNvPr id="28" name="TextBox 27">
            <a:extLst>
              <a:ext uri="{FF2B5EF4-FFF2-40B4-BE49-F238E27FC236}">
                <a16:creationId xmlns:a16="http://schemas.microsoft.com/office/drawing/2014/main" id="{4F135F3F-C963-544D-9FB7-614AB0ED3278}"/>
              </a:ext>
            </a:extLst>
          </p:cNvPr>
          <p:cNvSpPr txBox="1"/>
          <p:nvPr/>
        </p:nvSpPr>
        <p:spPr>
          <a:xfrm>
            <a:off x="8894618" y="2092035"/>
            <a:ext cx="2549236" cy="1200329"/>
          </a:xfrm>
          <a:prstGeom prst="rect">
            <a:avLst/>
          </a:prstGeom>
          <a:noFill/>
        </p:spPr>
        <p:txBody>
          <a:bodyPr wrap="square" rtlCol="0">
            <a:spAutoFit/>
          </a:bodyPr>
          <a:lstStyle/>
          <a:p>
            <a:r>
              <a:rPr lang="en-US" dirty="0"/>
              <a:t>Unknown sequence from a surface seawater metagenome collected in Hawaii</a:t>
            </a:r>
          </a:p>
        </p:txBody>
      </p:sp>
      <p:sp>
        <p:nvSpPr>
          <p:cNvPr id="38" name="Right Brace 37">
            <a:extLst>
              <a:ext uri="{FF2B5EF4-FFF2-40B4-BE49-F238E27FC236}">
                <a16:creationId xmlns:a16="http://schemas.microsoft.com/office/drawing/2014/main" id="{FE613A65-A8D7-F44B-A8DE-8D4BC54C62EA}"/>
              </a:ext>
            </a:extLst>
          </p:cNvPr>
          <p:cNvSpPr/>
          <p:nvPr/>
        </p:nvSpPr>
        <p:spPr>
          <a:xfrm>
            <a:off x="8201891" y="1634836"/>
            <a:ext cx="443345" cy="196734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8ACD4BD7-842B-7346-9242-9E2A7724924A}"/>
              </a:ext>
            </a:extLst>
          </p:cNvPr>
          <p:cNvSpPr/>
          <p:nvPr/>
        </p:nvSpPr>
        <p:spPr>
          <a:xfrm>
            <a:off x="1316181" y="4114800"/>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kind of questions do we want to answer about this unknown sequence ?</a:t>
            </a:r>
          </a:p>
        </p:txBody>
      </p:sp>
      <p:sp>
        <p:nvSpPr>
          <p:cNvPr id="3" name="TextBox 2">
            <a:extLst>
              <a:ext uri="{FF2B5EF4-FFF2-40B4-BE49-F238E27FC236}">
                <a16:creationId xmlns:a16="http://schemas.microsoft.com/office/drawing/2014/main" id="{897EF112-0273-2A4A-82F2-D4BACEC091A5}"/>
              </a:ext>
            </a:extLst>
          </p:cNvPr>
          <p:cNvSpPr txBox="1"/>
          <p:nvPr/>
        </p:nvSpPr>
        <p:spPr>
          <a:xfrm>
            <a:off x="2812473" y="5103674"/>
            <a:ext cx="7883236" cy="1754326"/>
          </a:xfrm>
          <a:prstGeom prst="rect">
            <a:avLst/>
          </a:prstGeom>
          <a:noFill/>
        </p:spPr>
        <p:txBody>
          <a:bodyPr wrap="square" rtlCol="0">
            <a:spAutoFit/>
          </a:bodyPr>
          <a:lstStyle/>
          <a:p>
            <a:r>
              <a:rPr lang="en-US" b="1" dirty="0"/>
              <a:t>Whose organism this sequence belongs to ?</a:t>
            </a:r>
          </a:p>
          <a:p>
            <a:r>
              <a:rPr lang="en-US" dirty="0"/>
              <a:t>	Do we know this organism? </a:t>
            </a:r>
          </a:p>
          <a:p>
            <a:r>
              <a:rPr lang="en-US" dirty="0"/>
              <a:t>	Where can we find this organism in ecosystems?</a:t>
            </a:r>
          </a:p>
          <a:p>
            <a:endParaRPr lang="en-US" dirty="0"/>
          </a:p>
          <a:p>
            <a:r>
              <a:rPr lang="en-US" b="1" dirty="0"/>
              <a:t>What biological functions are encoded in this sequence ?</a:t>
            </a:r>
          </a:p>
          <a:p>
            <a:endParaRPr lang="en-US" dirty="0"/>
          </a:p>
        </p:txBody>
      </p:sp>
    </p:spTree>
    <p:extLst>
      <p:ext uri="{BB962C8B-B14F-4D97-AF65-F5344CB8AC3E}">
        <p14:creationId xmlns:p14="http://schemas.microsoft.com/office/powerpoint/2010/main" val="185320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7" name="TextBox 6">
            <a:extLst>
              <a:ext uri="{FF2B5EF4-FFF2-40B4-BE49-F238E27FC236}">
                <a16:creationId xmlns:a16="http://schemas.microsoft.com/office/drawing/2014/main" id="{BC1D8CB4-6408-9D46-8695-D5FAAC27FD32}"/>
              </a:ext>
            </a:extLst>
          </p:cNvPr>
          <p:cNvSpPr txBox="1"/>
          <p:nvPr/>
        </p:nvSpPr>
        <p:spPr>
          <a:xfrm>
            <a:off x="1771649" y="2024454"/>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2" name="Half Frame 11">
            <a:extLst>
              <a:ext uri="{FF2B5EF4-FFF2-40B4-BE49-F238E27FC236}">
                <a16:creationId xmlns:a16="http://schemas.microsoft.com/office/drawing/2014/main" id="{742533A8-755C-FC41-830E-A5FC215CAA86}"/>
              </a:ext>
            </a:extLst>
          </p:cNvPr>
          <p:cNvSpPr/>
          <p:nvPr/>
        </p:nvSpPr>
        <p:spPr>
          <a:xfrm rot="8100000">
            <a:off x="4713573" y="1960189"/>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568719"/>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383068"/>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2173651"/>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94633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1219200"/>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939636"/>
            <a:ext cx="623455"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6A57D42C-A438-984A-AFC0-CE2F21B7BB58}"/>
              </a:ext>
            </a:extLst>
          </p:cNvPr>
          <p:cNvSpPr txBox="1"/>
          <p:nvPr/>
        </p:nvSpPr>
        <p:spPr>
          <a:xfrm>
            <a:off x="720436" y="3761509"/>
            <a:ext cx="4599709" cy="2862322"/>
          </a:xfrm>
          <a:prstGeom prst="rect">
            <a:avLst/>
          </a:prstGeom>
          <a:noFill/>
        </p:spPr>
        <p:txBody>
          <a:bodyPr wrap="square" rtlCol="0">
            <a:spAutoFit/>
          </a:bodyPr>
          <a:lstStyle/>
          <a:p>
            <a:r>
              <a:rPr lang="en-US" dirty="0"/>
              <a:t>Along the years, scientists have collected a large collection of genomes from a broad number of organisms. </a:t>
            </a:r>
          </a:p>
          <a:p>
            <a:endParaRPr lang="en-US" dirty="0"/>
          </a:p>
          <a:p>
            <a:endParaRPr lang="en-US" dirty="0"/>
          </a:p>
          <a:p>
            <a:r>
              <a:rPr lang="en-US" dirty="0"/>
              <a:t>One of these databases is maintained by the National Center for Biotechnology Information (NCBI). </a:t>
            </a:r>
          </a:p>
          <a:p>
            <a:endParaRPr lang="en-US" dirty="0"/>
          </a:p>
          <a:p>
            <a:r>
              <a:rPr lang="en-US" dirty="0">
                <a:hlinkClick r:id="rId9"/>
              </a:rPr>
              <a:t>https://www.ncbi.nlm.nih.gov/nuccore</a:t>
            </a:r>
            <a:r>
              <a:rPr lang="en-US" dirty="0"/>
              <a:t> </a:t>
            </a:r>
          </a:p>
        </p:txBody>
      </p:sp>
      <p:pic>
        <p:nvPicPr>
          <p:cNvPr id="31" name="Picture 30">
            <a:extLst>
              <a:ext uri="{FF2B5EF4-FFF2-40B4-BE49-F238E27FC236}">
                <a16:creationId xmlns:a16="http://schemas.microsoft.com/office/drawing/2014/main" id="{184D26A1-B613-D646-87DA-994BEA2668FD}"/>
              </a:ext>
            </a:extLst>
          </p:cNvPr>
          <p:cNvPicPr>
            <a:picLocks noChangeAspect="1"/>
          </p:cNvPicPr>
          <p:nvPr/>
        </p:nvPicPr>
        <p:blipFill>
          <a:blip r:embed="rId10"/>
          <a:stretch>
            <a:fillRect/>
          </a:stretch>
        </p:blipFill>
        <p:spPr>
          <a:xfrm>
            <a:off x="5813137" y="3429000"/>
            <a:ext cx="6378863" cy="3280558"/>
          </a:xfrm>
          <a:prstGeom prst="rect">
            <a:avLst/>
          </a:prstGeom>
        </p:spPr>
      </p:pic>
    </p:spTree>
    <p:extLst>
      <p:ext uri="{BB962C8B-B14F-4D97-AF65-F5344CB8AC3E}">
        <p14:creationId xmlns:p14="http://schemas.microsoft.com/office/powerpoint/2010/main" val="3156902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7" name="TextBox 6">
            <a:extLst>
              <a:ext uri="{FF2B5EF4-FFF2-40B4-BE49-F238E27FC236}">
                <a16:creationId xmlns:a16="http://schemas.microsoft.com/office/drawing/2014/main" id="{BC1D8CB4-6408-9D46-8695-D5FAAC27FD32}"/>
              </a:ext>
            </a:extLst>
          </p:cNvPr>
          <p:cNvSpPr txBox="1"/>
          <p:nvPr/>
        </p:nvSpPr>
        <p:spPr>
          <a:xfrm>
            <a:off x="1771649" y="1664236"/>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2" name="Half Frame 11">
            <a:extLst>
              <a:ext uri="{FF2B5EF4-FFF2-40B4-BE49-F238E27FC236}">
                <a16:creationId xmlns:a16="http://schemas.microsoft.com/office/drawing/2014/main" id="{742533A8-755C-FC41-830E-A5FC215CAA86}"/>
              </a:ext>
            </a:extLst>
          </p:cNvPr>
          <p:cNvSpPr/>
          <p:nvPr/>
        </p:nvSpPr>
        <p:spPr>
          <a:xfrm rot="8100000">
            <a:off x="4713573" y="1599971"/>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208501"/>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022850"/>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1813433"/>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52101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52101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52101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52101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586115"/>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858982"/>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579418"/>
            <a:ext cx="623455"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6A57D42C-A438-984A-AFC0-CE2F21B7BB58}"/>
              </a:ext>
            </a:extLst>
          </p:cNvPr>
          <p:cNvSpPr txBox="1"/>
          <p:nvPr/>
        </p:nvSpPr>
        <p:spPr>
          <a:xfrm>
            <a:off x="277090" y="3207327"/>
            <a:ext cx="4599709" cy="1477328"/>
          </a:xfrm>
          <a:prstGeom prst="rect">
            <a:avLst/>
          </a:prstGeom>
          <a:noFill/>
        </p:spPr>
        <p:txBody>
          <a:bodyPr wrap="square" rtlCol="0">
            <a:spAutoFit/>
          </a:bodyPr>
          <a:lstStyle/>
          <a:p>
            <a:r>
              <a:rPr lang="en-US" dirty="0"/>
              <a:t>We first want to compare our sequence to this large resource.</a:t>
            </a:r>
          </a:p>
          <a:p>
            <a:endParaRPr lang="en-US" dirty="0"/>
          </a:p>
          <a:p>
            <a:r>
              <a:rPr lang="en-US" dirty="0"/>
              <a:t> To do so, we will use a very very (very) famous algorithm: Blast.</a:t>
            </a:r>
          </a:p>
        </p:txBody>
      </p:sp>
      <p:pic>
        <p:nvPicPr>
          <p:cNvPr id="3" name="Picture 2">
            <a:extLst>
              <a:ext uri="{FF2B5EF4-FFF2-40B4-BE49-F238E27FC236}">
                <a16:creationId xmlns:a16="http://schemas.microsoft.com/office/drawing/2014/main" id="{E512B1E5-88D6-5249-85D6-CD029B7B54A1}"/>
              </a:ext>
            </a:extLst>
          </p:cNvPr>
          <p:cNvPicPr>
            <a:picLocks noChangeAspect="1"/>
          </p:cNvPicPr>
          <p:nvPr/>
        </p:nvPicPr>
        <p:blipFill>
          <a:blip r:embed="rId9"/>
          <a:stretch>
            <a:fillRect/>
          </a:stretch>
        </p:blipFill>
        <p:spPr>
          <a:xfrm>
            <a:off x="5430982" y="3068781"/>
            <a:ext cx="6761018" cy="1687470"/>
          </a:xfrm>
          <a:prstGeom prst="rect">
            <a:avLst/>
          </a:prstGeom>
        </p:spPr>
      </p:pic>
      <p:sp>
        <p:nvSpPr>
          <p:cNvPr id="4" name="Rectangle 3">
            <a:extLst>
              <a:ext uri="{FF2B5EF4-FFF2-40B4-BE49-F238E27FC236}">
                <a16:creationId xmlns:a16="http://schemas.microsoft.com/office/drawing/2014/main" id="{73CB2572-0424-2544-B5F0-4E82AED9094C}"/>
              </a:ext>
            </a:extLst>
          </p:cNvPr>
          <p:cNvSpPr/>
          <p:nvPr/>
        </p:nvSpPr>
        <p:spPr>
          <a:xfrm>
            <a:off x="1233055" y="5458690"/>
            <a:ext cx="9822872" cy="11499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10"/>
              </a:rPr>
              <a:t>NCBI Blast page</a:t>
            </a:r>
            <a:r>
              <a:rPr lang="en-US" dirty="0"/>
              <a:t> and select the Nucleotide Blast tool.</a:t>
            </a:r>
          </a:p>
          <a:p>
            <a:endParaRPr lang="en-US" dirty="0"/>
          </a:p>
          <a:p>
            <a:r>
              <a:rPr lang="en-US" dirty="0"/>
              <a:t>Query the unknown sequence against the "Nucleotide collection (nr/</a:t>
            </a:r>
            <a:r>
              <a:rPr lang="en-US" dirty="0" err="1"/>
              <a:t>nt</a:t>
            </a:r>
            <a:r>
              <a:rPr lang="en-US" dirty="0"/>
              <a:t>)" database to query. </a:t>
            </a:r>
          </a:p>
        </p:txBody>
      </p:sp>
    </p:spTree>
    <p:extLst>
      <p:ext uri="{BB962C8B-B14F-4D97-AF65-F5344CB8AC3E}">
        <p14:creationId xmlns:p14="http://schemas.microsoft.com/office/powerpoint/2010/main" val="43705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23" name="Picture 22">
            <a:extLst>
              <a:ext uri="{FF2B5EF4-FFF2-40B4-BE49-F238E27FC236}">
                <a16:creationId xmlns:a16="http://schemas.microsoft.com/office/drawing/2014/main" id="{02BA9A3C-3CD6-6B40-B0F5-6AD422B5C33C}"/>
              </a:ext>
            </a:extLst>
          </p:cNvPr>
          <p:cNvPicPr>
            <a:picLocks noChangeAspect="1"/>
          </p:cNvPicPr>
          <p:nvPr/>
        </p:nvPicPr>
        <p:blipFill>
          <a:blip r:embed="rId4"/>
          <a:stretch>
            <a:fillRect/>
          </a:stretch>
        </p:blipFill>
        <p:spPr>
          <a:xfrm>
            <a:off x="6255056" y="1720272"/>
            <a:ext cx="5936944" cy="925945"/>
          </a:xfrm>
          <a:prstGeom prst="rect">
            <a:avLst/>
          </a:prstGeom>
        </p:spPr>
      </p:pic>
      <p:sp>
        <p:nvSpPr>
          <p:cNvPr id="24" name="TextBox 23">
            <a:extLst>
              <a:ext uri="{FF2B5EF4-FFF2-40B4-BE49-F238E27FC236}">
                <a16:creationId xmlns:a16="http://schemas.microsoft.com/office/drawing/2014/main" id="{BCBF3BE6-CE50-DB4C-BB19-92A8EE983D3B}"/>
              </a:ext>
            </a:extLst>
          </p:cNvPr>
          <p:cNvSpPr txBox="1"/>
          <p:nvPr/>
        </p:nvSpPr>
        <p:spPr>
          <a:xfrm>
            <a:off x="471053" y="134216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9" name="Straight Arrow Connector 8">
            <a:extLst>
              <a:ext uri="{FF2B5EF4-FFF2-40B4-BE49-F238E27FC236}">
                <a16:creationId xmlns:a16="http://schemas.microsoft.com/office/drawing/2014/main" id="{DEA0C571-55F4-8448-925C-287144BAB562}"/>
              </a:ext>
            </a:extLst>
          </p:cNvPr>
          <p:cNvCxnSpPr/>
          <p:nvPr/>
        </p:nvCxnSpPr>
        <p:spPr>
          <a:xfrm>
            <a:off x="4862945" y="207818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96AAB098-C6F3-0248-9981-BB1DE8A01487}"/>
              </a:ext>
            </a:extLst>
          </p:cNvPr>
          <p:cNvSpPr/>
          <p:nvPr/>
        </p:nvSpPr>
        <p:spPr>
          <a:xfrm>
            <a:off x="1025236" y="3865418"/>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is a gene? How can we identify a gene in a DNA sequence?</a:t>
            </a:r>
          </a:p>
        </p:txBody>
      </p:sp>
    </p:spTree>
    <p:extLst>
      <p:ext uri="{BB962C8B-B14F-4D97-AF65-F5344CB8AC3E}">
        <p14:creationId xmlns:p14="http://schemas.microsoft.com/office/powerpoint/2010/main" val="1909690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3" name="Picture 2">
            <a:extLst>
              <a:ext uri="{FF2B5EF4-FFF2-40B4-BE49-F238E27FC236}">
                <a16:creationId xmlns:a16="http://schemas.microsoft.com/office/drawing/2014/main" id="{57BA4C6F-1909-C249-9FA6-B395F33E3C18}"/>
              </a:ext>
            </a:extLst>
          </p:cNvPr>
          <p:cNvPicPr>
            <a:picLocks noChangeAspect="1"/>
          </p:cNvPicPr>
          <p:nvPr/>
        </p:nvPicPr>
        <p:blipFill>
          <a:blip r:embed="rId4"/>
          <a:stretch>
            <a:fillRect/>
          </a:stretch>
        </p:blipFill>
        <p:spPr>
          <a:xfrm>
            <a:off x="6205122" y="1102013"/>
            <a:ext cx="5500813" cy="3179041"/>
          </a:xfrm>
          <a:prstGeom prst="rect">
            <a:avLst/>
          </a:prstGeom>
        </p:spPr>
      </p:pic>
      <p:sp>
        <p:nvSpPr>
          <p:cNvPr id="10" name="TextBox 9">
            <a:extLst>
              <a:ext uri="{FF2B5EF4-FFF2-40B4-BE49-F238E27FC236}">
                <a16:creationId xmlns:a16="http://schemas.microsoft.com/office/drawing/2014/main" id="{5C7A1192-6844-C34F-8581-71CF364B5833}"/>
              </a:ext>
            </a:extLst>
          </p:cNvPr>
          <p:cNvSpPr txBox="1"/>
          <p:nvPr/>
        </p:nvSpPr>
        <p:spPr>
          <a:xfrm>
            <a:off x="471053" y="167467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11" name="Straight Arrow Connector 10">
            <a:extLst>
              <a:ext uri="{FF2B5EF4-FFF2-40B4-BE49-F238E27FC236}">
                <a16:creationId xmlns:a16="http://schemas.microsoft.com/office/drawing/2014/main" id="{0FE828C9-A07C-EE46-8408-36CC4C862C0E}"/>
              </a:ext>
            </a:extLst>
          </p:cNvPr>
          <p:cNvCxnSpPr/>
          <p:nvPr/>
        </p:nvCxnSpPr>
        <p:spPr>
          <a:xfrm>
            <a:off x="4862945" y="241069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B1F775A5-B035-224D-A476-14F09C45F309}"/>
              </a:ext>
            </a:extLst>
          </p:cNvPr>
          <p:cNvSpPr/>
          <p:nvPr/>
        </p:nvSpPr>
        <p:spPr>
          <a:xfrm>
            <a:off x="2618509" y="4973781"/>
            <a:ext cx="7467600" cy="1620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5"/>
              </a:rPr>
              <a:t>GeneMark</a:t>
            </a:r>
            <a:r>
              <a:rPr lang="en-US" dirty="0"/>
              <a:t> webpage</a:t>
            </a:r>
          </a:p>
          <a:p>
            <a:endParaRPr lang="en-US" dirty="0"/>
          </a:p>
          <a:p>
            <a:r>
              <a:rPr lang="en-US" dirty="0"/>
              <a:t>Paste the sequence in the input box. Select "Protein sequence" as output. </a:t>
            </a:r>
          </a:p>
          <a:p>
            <a:endParaRPr lang="en-US" dirty="0"/>
          </a:p>
          <a:p>
            <a:r>
              <a:rPr lang="en-US" dirty="0"/>
              <a:t>Run </a:t>
            </a:r>
            <a:r>
              <a:rPr lang="en-US" dirty="0" err="1"/>
              <a:t>GeneMark</a:t>
            </a:r>
            <a:r>
              <a:rPr lang="en-US" dirty="0"/>
              <a:t> and open the protein sequence output.</a:t>
            </a:r>
          </a:p>
        </p:txBody>
      </p:sp>
    </p:spTree>
    <p:extLst>
      <p:ext uri="{BB962C8B-B14F-4D97-AF65-F5344CB8AC3E}">
        <p14:creationId xmlns:p14="http://schemas.microsoft.com/office/powerpoint/2010/main" val="229872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799</Words>
  <Application>Microsoft Macintosh PowerPoint</Application>
  <PresentationFormat>Widescreen</PresentationFormat>
  <Paragraphs>91</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cp:revision>
  <dcterms:created xsi:type="dcterms:W3CDTF">2020-05-26T00:40:00Z</dcterms:created>
  <dcterms:modified xsi:type="dcterms:W3CDTF">2020-05-26T03:05:13Z</dcterms:modified>
</cp:coreProperties>
</file>